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90" r:id="rId4"/>
    <p:sldId id="289" r:id="rId5"/>
    <p:sldId id="283" r:id="rId6"/>
    <p:sldId id="284" r:id="rId7"/>
    <p:sldId id="281" r:id="rId8"/>
    <p:sldId id="282" r:id="rId9"/>
    <p:sldId id="274" r:id="rId10"/>
    <p:sldId id="285" r:id="rId11"/>
    <p:sldId id="286" r:id="rId12"/>
    <p:sldId id="279" r:id="rId13"/>
    <p:sldId id="287" r:id="rId14"/>
    <p:sldId id="280" r:id="rId15"/>
  </p:sldIdLst>
  <p:sldSz cx="9144000" cy="5143500" type="screen16x9"/>
  <p:notesSz cx="6858000" cy="9144000"/>
  <p:embeddedFontLst>
    <p:embeddedFont>
      <p:font typeface="Bebas Neue Regular" charset="-5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Arial Narrow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33D5"/>
    <a:srgbClr val="FFFFFF"/>
    <a:srgbClr val="D2E428"/>
    <a:srgbClr val="58C4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431" autoAdjust="0"/>
  </p:normalViewPr>
  <p:slideViewPr>
    <p:cSldViewPr>
      <p:cViewPr>
        <p:scale>
          <a:sx n="102" d="100"/>
          <a:sy n="102" d="100"/>
        </p:scale>
        <p:origin x="-898" y="-2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139742.1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Лист1!$C$2</c:f>
              <c:numCache>
                <c:formatCode>#,##0.00</c:formatCode>
                <c:ptCount val="1"/>
                <c:pt idx="0">
                  <c:v>146703.4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110674.6</c:v>
                </c:pt>
              </c:numCache>
            </c:numRef>
          </c:val>
        </c:ser>
        <c:dLbls/>
        <c:axId val="120478720"/>
        <c:axId val="116268032"/>
      </c:barChart>
      <c:valAx>
        <c:axId val="116268032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/>
          <a:lstStyle/>
          <a:p>
            <a:pPr>
              <a:defRPr sz="1600">
                <a:latin typeface="Bebas Neue Regular" charset="-52"/>
              </a:defRPr>
            </a:pPr>
            <a:endParaRPr lang="ru-RU"/>
          </a:p>
        </c:txPr>
        <c:crossAx val="120478720"/>
        <c:crosses val="autoZero"/>
        <c:crossBetween val="between"/>
      </c:valAx>
      <c:catAx>
        <c:axId val="120478720"/>
        <c:scaling>
          <c:orientation val="minMax"/>
        </c:scaling>
        <c:axPos val="b"/>
        <c:numFmt formatCode="General" sourceLinked="1"/>
        <c:majorTickMark val="none"/>
        <c:tickLblPos val="nextTo"/>
        <c:crossAx val="116268032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0">
                <a:latin typeface="Bebas Neue Regular" charset="-52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dLbls>
            <c:dLbl>
              <c:idx val="0"/>
              <c:layout>
                <c:manualLayout>
                  <c:x val="9.5433242243100194E-2"/>
                  <c:y val="5.710605314960647E-2"/>
                </c:manualLayout>
              </c:layout>
              <c:tx>
                <c:rich>
                  <a:bodyPr/>
                  <a:lstStyle/>
                  <a:p>
                    <a:endParaRPr lang="ru-RU" sz="1400" b="0" i="0" u="none" strike="noStrike" kern="1200" baseline="0" dirty="0" err="1" smtClean="0">
                      <a:solidFill>
                        <a:schemeClr val="tx1"/>
                      </a:solidFill>
                      <a:latin typeface="Bebas Neue Regular" pitchFamily="2" charset="-52"/>
                      <a:ea typeface="+mn-ea"/>
                      <a:cs typeface="+mn-cs"/>
                    </a:endParaRP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НДФЛ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93 256,80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8943736148139919E-2"/>
                  <c:y val="-0.1055437992125984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Акцизы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4 373,50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4605070819176524E-2"/>
                  <c:y val="1.589788385826774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Налог на имущество физических лиц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8 077,90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2.1692546419938203E-3"/>
                  <c:y val="3.0425688976378007E-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Земельный налог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34 033,90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5.6606232895290619E-2"/>
                  <c:y val="-2.12187499999999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использования имущества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49 245,80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6.2061324298635374E-2"/>
                  <c:y val="-7.461269685039402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оказания платных услуг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4 020,00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3.4330697856079812E-2"/>
                  <c:y val="8.017568897637800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92 837,60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0.16642219620452722"/>
                  <c:y val="1.48499015748031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Штрафы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200,00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0.21747290237066391"/>
                  <c:y val="3.9062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Прочие неналоговые доходы</a:t>
                    </a:r>
                  </a:p>
                  <a:p>
                    <a:r>
                      <a:rPr lang="ru-RU" sz="1400" b="0" i="0" u="none" strike="noStrike" kern="1200" baseline="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400,00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 algn="ctr" rtl="0">
                  <a:defRPr lang="ru-RU" sz="1400" b="0" i="0" u="none" strike="noStrike" kern="1200" baseline="0" dirty="0" err="1" smtClean="0">
                    <a:solidFill>
                      <a:schemeClr val="tx1"/>
                    </a:solidFill>
                    <a:latin typeface="Bebas Neue Regular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93256.8</c:v>
                </c:pt>
                <c:pt idx="1">
                  <c:v>4373.5</c:v>
                </c:pt>
                <c:pt idx="2">
                  <c:v>8077.9</c:v>
                </c:pt>
                <c:pt idx="3">
                  <c:v>34033.9</c:v>
                </c:pt>
                <c:pt idx="4">
                  <c:v>49245.8</c:v>
                </c:pt>
                <c:pt idx="5">
                  <c:v>4020</c:v>
                </c:pt>
                <c:pt idx="6">
                  <c:v>92837.6</c:v>
                </c:pt>
                <c:pt idx="7">
                  <c:v>200</c:v>
                </c:pt>
                <c:pt idx="8">
                  <c:v>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   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Доходы от оказания платных услуг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0.32556559624780407</c:v>
                </c:pt>
                <c:pt idx="1">
                  <c:v>1.5268174923327481E-2</c:v>
                </c:pt>
                <c:pt idx="2">
                  <c:v>2.8200477926865721E-2</c:v>
                </c:pt>
                <c:pt idx="3">
                  <c:v>0.11881457380199724</c:v>
                </c:pt>
                <c:pt idx="4">
                  <c:v>0.17192031293911059</c:v>
                </c:pt>
                <c:pt idx="5">
                  <c:v>1.4034083272385148E-2</c:v>
                </c:pt>
                <c:pt idx="6">
                  <c:v>0.32410214159412531</c:v>
                </c:pt>
                <c:pt idx="7">
                  <c:v>6.9821309812861585E-4</c:v>
                </c:pt>
                <c:pt idx="8">
                  <c:v>1.3964261962572308E-3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6714260717410357"/>
          <c:y val="0.21657287904663253"/>
          <c:w val="0.32265923009623793"/>
          <c:h val="0.68833487313008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.20543449256343005"/>
                  <c:y val="1.4814711124798194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Общегосударственные вопросы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40 234,10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0.16385214348206503"/>
                  <c:y val="0.28858007409688624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Национальная безопасность и правоохранительная деятельность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3 010,00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5.7168307086614183E-2"/>
                  <c:y val="0.28982147689838306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Национальная экономика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78 457,70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1706660104986877"/>
                  <c:y val="-0.19882042237091369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Жилищно-коммунальное хозяйство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217 942,70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0.1045780839895014"/>
                  <c:y val="0.19624294778274476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Образование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874,90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77857228783902"/>
                  <c:y val="0.1787377399516597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Культура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57 442,60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0038648293963259"/>
                  <c:y val="-6.518472894911212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Социальная политика </a:t>
                    </a:r>
                  </a:p>
                  <a:p>
                    <a:r>
                      <a:rPr lang="ru-RU" sz="1400" kern="1200" dirty="0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3 534,10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0.13403893263342104"/>
                  <c:y val="-5.1302061461220502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Физическая культура и спорт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 1 455,00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0.29392541557305374"/>
                  <c:y val="9.8764663064475691E-2"/>
                </c:manualLayout>
              </c:layout>
              <c:tx>
                <c:rich>
                  <a:bodyPr/>
                  <a:lstStyle/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Средства массовой информации</a:t>
                    </a:r>
                  </a:p>
                  <a:p>
                    <a:r>
                      <a:rPr lang="ru-RU" sz="1400" kern="1200" dirty="0" err="1" smtClean="0">
                        <a:solidFill>
                          <a:schemeClr val="tx1"/>
                        </a:solidFill>
                        <a:latin typeface="Bebas Neue Regular" pitchFamily="2" charset="-52"/>
                        <a:ea typeface="+mn-ea"/>
                        <a:cs typeface="+mn-cs"/>
                      </a:rPr>
                      <a:t>2 667,70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lang="ru-RU" sz="1400" kern="1200" dirty="0" err="1" smtClean="0">
                    <a:solidFill>
                      <a:schemeClr val="tx1"/>
                    </a:solidFill>
                    <a:latin typeface="Bebas Neue Regular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40234.1</c:v>
                </c:pt>
                <c:pt idx="1">
                  <c:v>3010</c:v>
                </c:pt>
                <c:pt idx="2">
                  <c:v>78457.7</c:v>
                </c:pt>
                <c:pt idx="3">
                  <c:v>217942.7</c:v>
                </c:pt>
                <c:pt idx="4">
                  <c:v>874.9</c:v>
                </c:pt>
                <c:pt idx="5">
                  <c:v>57442.6</c:v>
                </c:pt>
                <c:pt idx="6">
                  <c:v>3534.1</c:v>
                </c:pt>
                <c:pt idx="7">
                  <c:v>1455</c:v>
                </c:pt>
                <c:pt idx="8">
                  <c:v>2667.7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07B4E-B754-4299-A87D-39E274023541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B60B-F5FE-48D5-92B2-0219A0FB8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61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2DC3-F9DB-47A6-B861-2B5F2540BC7C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A20EE-C6F6-4765-9088-1A6BD0A2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74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A20EE-C6F6-4765-9088-1A6BD0A255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24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62"/>
            <a:ext cx="6143668" cy="3571900"/>
          </a:xfrm>
          <a:noFill/>
        </p:spPr>
        <p:txBody>
          <a:bodyPr>
            <a:noAutofit/>
          </a:bodyPr>
          <a:lstStyle/>
          <a:p>
            <a:pPr algn="l"/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Проект 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Бюджета </a:t>
            </a:r>
            <a:b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Кировского городского поселения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/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Кировского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 муниципального  района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/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Ленинградской  области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на 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2023  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год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и   на плановый  период</a:t>
            </a:r>
            <a:br>
              <a:rPr lang="ru-RU" sz="3000" dirty="0">
                <a:ln w="19050">
                  <a:noFill/>
                </a:ln>
                <a:latin typeface="Bebas Neue Regular" pitchFamily="2" charset="-52"/>
              </a:rPr>
            </a:b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2024  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и  </a:t>
            </a:r>
            <a:r>
              <a:rPr lang="ru-RU" sz="3000" dirty="0" smtClean="0">
                <a:ln w="19050">
                  <a:noFill/>
                </a:ln>
                <a:latin typeface="Bebas Neue Regular" pitchFamily="2" charset="-52"/>
              </a:rPr>
              <a:t>2025  </a:t>
            </a:r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гг.</a:t>
            </a:r>
          </a:p>
        </p:txBody>
      </p:sp>
      <p:pic>
        <p:nvPicPr>
          <p:cNvPr id="3" name="Picture 2" descr="C:\Users\user\Desktop\kirovsk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642910" cy="739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31641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Показатели расходов бюджета по разделам и подразделам классификации расходов  бюджетов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4244647"/>
              </p:ext>
            </p:extLst>
          </p:nvPr>
        </p:nvGraphicFramePr>
        <p:xfrm>
          <a:off x="251520" y="970558"/>
          <a:ext cx="8442635" cy="410761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04456"/>
                <a:gridCol w="947698"/>
                <a:gridCol w="1174919"/>
                <a:gridCol w="1107781"/>
                <a:gridCol w="110778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 2022 год (тыс. руб.)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(</a:t>
                      </a:r>
                      <a:r>
                        <a:rPr lang="ru-RU" sz="10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7354" marR="7354" marT="7354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27 340,5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40 234,1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24 037,6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24 103,3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281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2 677,2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2 249,9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2 249,9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422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1 823,0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2 522,5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1 946,3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1 946,3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422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21 848,8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30 005,1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17 682,6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17 748,3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43619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599,5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875,7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2 929,8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2 071,8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2 071,8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29940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2 121,6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3 010,0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2 495,0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2 495,0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795,3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1 205,0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4226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311,2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281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1 015,1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1 120,0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39 725,3</a:t>
                      </a:r>
                      <a:endParaRPr lang="ru-RU" sz="10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78 457,7</a:t>
                      </a:r>
                      <a:endParaRPr lang="ru-RU" sz="10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86 148,9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23 327,6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15 482,4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24 692,0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13 231,0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14 334,0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национальные экономики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24 242,9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53 765,7</a:t>
                      </a:r>
                      <a:endParaRPr lang="ru-RU" sz="10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72 917,9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8 993,6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9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316416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Показатели расходов бюджета по разделам и подразделам классификации расходов  бюджетов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374500"/>
              </p:ext>
            </p:extLst>
          </p:nvPr>
        </p:nvGraphicFramePr>
        <p:xfrm>
          <a:off x="251520" y="970558"/>
          <a:ext cx="8442635" cy="392186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04456"/>
                <a:gridCol w="947698"/>
                <a:gridCol w="1174919"/>
                <a:gridCol w="1107781"/>
                <a:gridCol w="110778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 2022 год (тыс. руб.)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(</a:t>
                      </a:r>
                      <a:r>
                        <a:rPr lang="ru-RU" sz="10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7354" marR="7354" marT="7354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54" marR="7354" marT="735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Жилищно 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199 237,5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217 942,7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137 371,9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139 286,5</a:t>
                      </a:r>
                    </a:p>
                  </a:txBody>
                  <a:tcPr marL="9525" marR="9525" marT="9525" marB="0" anchor="b"/>
                </a:tc>
              </a:tr>
              <a:tr h="1836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5 480,0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5 650,0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12 763,4</a:t>
                      </a:r>
                    </a:p>
                  </a:txBody>
                  <a:tcPr marL="9525" marR="9525" marT="9525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8 710,2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7 147,7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2610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149 291,2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146 629,3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96 447,7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93 807,5</a:t>
                      </a:r>
                    </a:p>
                  </a:txBody>
                  <a:tcPr marL="9525" marR="9525" marT="9525" marB="0" anchor="ctr"/>
                </a:tc>
              </a:tr>
              <a:tr h="1802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37 518,5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58 685,7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34 314,2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32 715,6</a:t>
                      </a:r>
                    </a:p>
                  </a:txBody>
                  <a:tcPr marL="9525" marR="9525" marT="9525" marB="0" anchor="ctr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2 023,7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2 023,7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0819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874,9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925,4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925,4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874,9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925,4</a:t>
                      </a:r>
                    </a:p>
                  </a:txBody>
                  <a:tcPr marL="9525" marR="9525" marT="9525" marB="0" anchor="b"/>
                </a:tc>
              </a:tr>
              <a:tr h="1443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Культура и кинематография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44 563,1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57 442,6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57 823,8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52 823,7</a:t>
                      </a:r>
                    </a:p>
                  </a:txBody>
                  <a:tcPr marL="9525" marR="9525" marT="9525" marB="0" anchor="b"/>
                </a:tc>
              </a:tr>
              <a:tr h="1264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40 689,1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48 379,1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49 936,3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44 936,2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3 874,0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9 063,5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7 887,5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7 887,5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4 428,7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3 534,1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2 172,4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2 121,8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1 582,9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1 726,4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1 960,0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1 960,0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2 795,8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1 807,7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161,8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763,2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1 455,0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763,2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1 455,0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2 512,3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2 667,7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2 717,6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2 717,6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2 512,3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2 667,7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2 717,6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2 717,6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5479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94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Муниципальные программы в 2023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году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6645" y="545395"/>
            <a:ext cx="100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2844" y="928676"/>
          <a:ext cx="8858312" cy="3934126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7686965"/>
                <a:gridCol w="1171347"/>
              </a:tblGrid>
              <a:tr h="43169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Профилактика правонарушений на территории МО"Кировск"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3 010,0</a:t>
                      </a:r>
                    </a:p>
                  </a:txBody>
                  <a:tcPr marL="3185" marR="3185" marT="3185" marB="0" anchor="ctr"/>
                </a:tc>
              </a:tr>
              <a:tr h="50256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Благоустройство и развитие общественной инфраструктуры муниципального значения на территории МО 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242 591,9</a:t>
                      </a:r>
                    </a:p>
                  </a:txBody>
                  <a:tcPr marL="3185" marR="3185" marT="3185" marB="0" anchor="ctr"/>
                </a:tc>
              </a:tr>
              <a:tr h="45532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Социально-культурная деятельность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мО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60 224,6</a:t>
                      </a:r>
                    </a:p>
                  </a:txBody>
                  <a:tcPr marL="3185" marR="3185" marT="3185" marB="0" anchor="ctr"/>
                </a:tc>
              </a:tr>
              <a:tr h="41880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Работа с общественностью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мО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4 121,6</a:t>
                      </a:r>
                    </a:p>
                  </a:txBody>
                  <a:tcPr marL="3185" marR="3185" marT="3185" marB="0" anchor="ctr"/>
                </a:tc>
              </a:tr>
              <a:tr h="4123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Управление земельными ресурсами мо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10 000,0</a:t>
                      </a:r>
                    </a:p>
                  </a:txBody>
                  <a:tcPr marL="3185" marR="3185" marT="3185" marB="0" anchor="ctr"/>
                </a:tc>
              </a:tr>
              <a:tr h="37318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Обеспечение качественным жильем граждан на территории МО 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1 807,7</a:t>
                      </a:r>
                    </a:p>
                  </a:txBody>
                  <a:tcPr marL="3185" marR="3185" marT="3185" marB="0" anchor="ctr"/>
                </a:tc>
              </a:tr>
              <a:tr h="41880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Развитие транспортной системы МО 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21 228,0</a:t>
                      </a:r>
                    </a:p>
                  </a:txBody>
                  <a:tcPr marL="3185" marR="3185" marT="3185" marB="0" anchor="ctr"/>
                </a:tc>
              </a:tr>
              <a:tr h="41880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Создание мест (площадок) накопления твердых коммунальных отходов МО 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1 690,0</a:t>
                      </a:r>
                    </a:p>
                  </a:txBody>
                  <a:tcPr marL="3185" marR="3185" marT="3185" marB="0" anchor="ctr"/>
                </a:tc>
              </a:tr>
              <a:tr h="50256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Энергосбережение и повышение энергетической эффективности МО"Кировск" Кировского муниципального района Ленинградской области</a:t>
                      </a:r>
                    </a:p>
                  </a:txBody>
                  <a:tcPr marL="3185" marR="3185" marT="318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Bebas Neue Regular" pitchFamily="2" charset="-52"/>
                          <a:ea typeface="+mn-ea"/>
                          <a:cs typeface="+mn-cs"/>
                        </a:rPr>
                        <a:t>18 790,0</a:t>
                      </a:r>
                    </a:p>
                  </a:txBody>
                  <a:tcPr marL="3185" marR="3185" marT="3185" marB="0" anchor="ctr"/>
                </a:tc>
              </a:tr>
            </a:tbl>
          </a:graphicData>
        </a:graphic>
      </p:graphicFrame>
      <p:pic>
        <p:nvPicPr>
          <p:cNvPr id="17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5573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Адресная инвестиционная программа </a:t>
            </a:r>
            <a:endParaRPr lang="ru-RU" sz="2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5" y="545395"/>
            <a:ext cx="1008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17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8724996"/>
              </p:ext>
            </p:extLst>
          </p:nvPr>
        </p:nvGraphicFramePr>
        <p:xfrm>
          <a:off x="442960" y="1347614"/>
          <a:ext cx="8058128" cy="29157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8295"/>
                <a:gridCol w="1051060"/>
                <a:gridCol w="1051060"/>
                <a:gridCol w="788295"/>
                <a:gridCol w="963472"/>
                <a:gridCol w="975389"/>
                <a:gridCol w="701731"/>
                <a:gridCol w="868004"/>
                <a:gridCol w="870822"/>
              </a:tblGrid>
              <a:tr h="58092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дорог в п.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Молодцово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земельных участках,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предоставленных членам многодетных семей по 105-ОЗ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43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3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областного бюджета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</a:tr>
              <a:tr h="784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40 859,7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37 999,5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2 860,2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62 216,3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34 890,2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27 326,1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08" marR="6708" marT="67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09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61334"/>
            <a:ext cx="9144000" cy="571504"/>
          </a:xfrm>
          <a:noFill/>
        </p:spPr>
        <p:txBody>
          <a:bodyPr>
            <a:noAutofit/>
          </a:bodyPr>
          <a:lstStyle/>
          <a:p>
            <a:r>
              <a:rPr lang="ru-RU" sz="3000" dirty="0">
                <a:ln w="19050">
                  <a:noFill/>
                </a:ln>
                <a:latin typeface="Bebas Neue Regular" pitchFamily="2" charset="-52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-1384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Муниципальное образование «Кировск»</a:t>
            </a:r>
            <a:endParaRPr lang="ru-RU" sz="2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4074" y="987574"/>
            <a:ext cx="3578471" cy="36724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состав территории муниципального образования входят следующие населенные пункты: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 Кировск, пос.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Молодцово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Административный центр муниципального образования –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Кировск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населения: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28 059 человек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66892"/>
            <a:ext cx="4694776" cy="352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9512" y="-13844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глоссарий</a:t>
            </a:r>
            <a:endParaRPr lang="ru-RU" sz="2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7574"/>
            <a:ext cx="8355001" cy="3672407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оходы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источниками финансирования дефицита бюджета;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Профицит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1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357304"/>
          <a:ext cx="8643997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0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6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7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02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ДОХОДЫ</a:t>
                      </a:r>
                      <a:endParaRPr lang="ru-RU" sz="16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397 120,1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314 776,1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261 240,2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Налоговые и неналоговые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286 445,5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233 661,8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209 416,5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БЕЗВОЗМЕЗДНЫЕ</a:t>
                      </a:r>
                      <a:endParaRPr lang="ru-RU" sz="1600" b="1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110 674,6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81 114,3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51 823,7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Bebas Neue Regular" pitchFamily="2" charset="-52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2222489"/>
              </p:ext>
            </p:extLst>
          </p:nvPr>
        </p:nvGraphicFramePr>
        <p:xfrm>
          <a:off x="285720" y="2857502"/>
          <a:ext cx="8660813" cy="94484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86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03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9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09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405 618,8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322 559,9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261 241,0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0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УСЛОВНО УТВЕРЖДЁННЫЕ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7 867,3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12 440,1</a:t>
                      </a:r>
                      <a:endParaRPr lang="ru-RU" sz="16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637422"/>
              </p:ext>
            </p:extLst>
          </p:nvPr>
        </p:nvGraphicFramePr>
        <p:xfrm>
          <a:off x="357158" y="4214824"/>
          <a:ext cx="8600078" cy="579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1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05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ПРОФИЦИТ (+)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none" spc="0" dirty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ДЕФИЦИТ (-)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8 498,7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7 783,8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spc="0" dirty="0" smtClean="0">
                          <a:ln w="1905"/>
                          <a:solidFill>
                            <a:schemeClr val="tx1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ru-RU" sz="1800" b="1" kern="1200" cap="none" spc="0" dirty="0">
                        <a:ln w="1905"/>
                        <a:solidFill>
                          <a:schemeClr val="tx1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3143240" y="928676"/>
            <a:ext cx="2424797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2023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669814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2024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291052" y="916253"/>
            <a:ext cx="1590900" cy="36004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2025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1724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Прогноз  основных  характеристик 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бюджета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на 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2023-2025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годы			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                                                                                 </a:t>
            </a:r>
            <a:r>
              <a:rPr lang="ru-RU" sz="1800" dirty="0" smtClean="0">
                <a:latin typeface="Bebas Neue Regular" pitchFamily="2" charset="-52"/>
              </a:rPr>
              <a:t>тыс.руб.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550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0557939"/>
              </p:ext>
            </p:extLst>
          </p:nvPr>
        </p:nvGraphicFramePr>
        <p:xfrm>
          <a:off x="467544" y="1203598"/>
          <a:ext cx="8229600" cy="347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936104"/>
                <a:gridCol w="1224136"/>
                <a:gridCol w="1224136"/>
                <a:gridCol w="10288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639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87 922,8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93 256,8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94 105,2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94 105,2</a:t>
                      </a:r>
                    </a:p>
                  </a:txBody>
                  <a:tcPr marL="9525" marR="9525" marT="9525" marB="0" anchor="ctr"/>
                </a:tc>
              </a:tr>
              <a:tr h="1509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105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4205,3</a:t>
                      </a:r>
                      <a:endParaRPr lang="ru-RU" sz="105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4 548,5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4 725,5</a:t>
                      </a:r>
                    </a:p>
                  </a:txBody>
                  <a:tcPr marL="9525" marR="9525" marT="9525" marB="0" anchor="ctr"/>
                </a:tc>
              </a:tr>
              <a:tr h="197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5 773,4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9 015,2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9 105,2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30 634,7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34 033,9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34 634,7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38 717,7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49 245,8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46 595,8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46 595,8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 государства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3 430,0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1031,2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92 837,6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40 412,4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16 400,1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неналоговые доходы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90" y="27992"/>
            <a:ext cx="8229600" cy="59954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ПРОГНОЗ ДОХОДОВ </a:t>
            </a:r>
            <a:r>
              <a:rPr lang="ru-RU" sz="2700" b="1" dirty="0">
                <a:solidFill>
                  <a:schemeClr val="bg1"/>
                </a:solidFill>
                <a:latin typeface="Arial Narrow" panose="020B0606020202030204" pitchFamily="34" charset="0"/>
              </a:rPr>
              <a:t>БЮДЖЕТА МО «КИРОВСК»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ОБЪЕМ </a:t>
            </a:r>
            <a:r>
              <a:rPr lang="ru-RU" sz="1600" b="1" dirty="0">
                <a:latin typeface="Arial Narrow" panose="020B0606020202030204" pitchFamily="34" charset="0"/>
              </a:rPr>
              <a:t>И СТРУКТУРА НАЛОГОВЫХ И НЕНАЛОГОВЫХ ДОХОДОВ БЮДЖЕТА МО «КИРОВСК»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3857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3888" y="3958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0120960"/>
              </p:ext>
            </p:extLst>
          </p:nvPr>
        </p:nvGraphicFramePr>
        <p:xfrm>
          <a:off x="467544" y="1131590"/>
          <a:ext cx="8229600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368152"/>
                <a:gridCol w="1512168"/>
                <a:gridCol w="1368152"/>
                <a:gridCol w="11728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2022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Прогноз,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год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84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61 857,7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73 372,8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/>
                        </a:rPr>
                        <a:t>42 667,1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13 376,5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36 664,6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37 291,2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38 436,6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38 436,6</a:t>
                      </a:r>
                    </a:p>
                  </a:txBody>
                  <a:tcPr marL="9525" marR="9525" marT="9525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10,6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7" name="Picture 3" descr="ГЕРБ -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90" y="2799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ПРОГНОЗ ДОХОДОВ БЮДЖЕТА МО «КИРОВСК»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27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-18"/>
            <a:ext cx="8229600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Доходы  бюджета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на  2023-2025  </a:t>
            </a:r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годы 			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</a:b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                                                                                                                                    </a:t>
            </a:r>
            <a:r>
              <a:rPr lang="ru-RU" sz="1800" dirty="0" smtClean="0">
                <a:latin typeface="Bebas Neue Regular" pitchFamily="2" charset="-52"/>
              </a:rPr>
              <a:t>тыс.руб.</a:t>
            </a:r>
            <a:endParaRPr lang="ru-RU" sz="1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graphicFrame>
        <p:nvGraphicFramePr>
          <p:cNvPr id="51" name="Диаграмма 50"/>
          <p:cNvGraphicFramePr/>
          <p:nvPr/>
        </p:nvGraphicFramePr>
        <p:xfrm>
          <a:off x="357158" y="928676"/>
          <a:ext cx="8501122" cy="367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3" descr="ГЕРБ -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"/>
            <a:ext cx="8429652" cy="8572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ebas Neue Regular" pitchFamily="2" charset="-52"/>
              </a:rPr>
              <a:t>Налоговые и неналоговые доходы бюджета </a:t>
            </a: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 МО «Кировск» </a:t>
            </a:r>
            <a:b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</a:b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</a:rPr>
              <a:t>2023</a:t>
            </a:r>
            <a:endParaRPr lang="ru-RU" sz="28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71934" y="10715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lt1"/>
                </a:solidFill>
                <a:latin typeface="Bebas Neue Regular" charset="-52"/>
              </a:rPr>
              <a:t>87 680,6</a:t>
            </a:r>
            <a:endParaRPr lang="ru-RU" dirty="0">
              <a:solidFill>
                <a:schemeClr val="lt1"/>
              </a:solidFill>
              <a:latin typeface="Bebas Neue Regular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8081" y="545395"/>
            <a:ext cx="936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47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" name="Диаграмма 47"/>
          <p:cNvGraphicFramePr/>
          <p:nvPr/>
        </p:nvGraphicFramePr>
        <p:xfrm>
          <a:off x="357158" y="857238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8229600" cy="7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Bebas Neue Regular" pitchFamily="2" charset="-52"/>
                <a:ea typeface="+mj-ea"/>
                <a:cs typeface="+mj-cs"/>
              </a:rPr>
              <a:t>Муниципальный  бюджет по разделам  расходов 2023</a:t>
            </a:r>
            <a:endParaRPr lang="ru-RU" sz="2800" dirty="0">
              <a:solidFill>
                <a:schemeClr val="bg1"/>
              </a:solidFill>
              <a:latin typeface="Bebas Neue Regular" pitchFamily="2" charset="-52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1071552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179 863,6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3" y="1360135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57  067,5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7" y="1712560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Bebas Neue Regular" pitchFamily="2" charset="-52"/>
              </a:rPr>
              <a:t>35  519,5</a:t>
            </a:r>
            <a:endParaRPr lang="ru-RU" sz="1600" dirty="0">
              <a:solidFill>
                <a:schemeClr val="bg1"/>
              </a:solidFill>
              <a:latin typeface="Bebas Neue Regular" pitchFamily="2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4143386"/>
            <a:ext cx="2930872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ebas Neue Regular" pitchFamily="2" charset="-52"/>
                <a:cs typeface="Arial" pitchFamily="34" charset="0"/>
              </a:rPr>
              <a:t>Расходы 2023 год:</a:t>
            </a:r>
            <a:endParaRPr lang="ru-RU" dirty="0">
              <a:latin typeface="Bebas Neue Regular" pitchFamily="2" charset="-52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Bebas Neue Regular" pitchFamily="2" charset="-52"/>
                <a:cs typeface="Arial" pitchFamily="34" charset="0"/>
              </a:rPr>
              <a:t>405 618,8</a:t>
            </a:r>
            <a:endParaRPr lang="ru-RU" b="1" dirty="0">
              <a:latin typeface="Bebas Neue Regular" pitchFamily="2" charset="-52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60842" y="998137"/>
            <a:ext cx="103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  <a:cs typeface="Arial" pitchFamily="34" charset="0"/>
                <a:sym typeface="Wingdings"/>
              </a:rPr>
              <a:t> 0,9 %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71670" y="4500576"/>
            <a:ext cx="93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Bebas Neue Regular" pitchFamily="2" charset="-52"/>
              </a:rPr>
              <a:t> </a:t>
            </a:r>
            <a:r>
              <a:rPr lang="ru-RU" sz="1600" dirty="0" smtClean="0">
                <a:latin typeface="Bebas Neue Regular" pitchFamily="2" charset="-52"/>
              </a:rPr>
              <a:t>тыс.руб.</a:t>
            </a:r>
            <a:endParaRPr lang="ru-RU" sz="1600" dirty="0"/>
          </a:p>
        </p:txBody>
      </p:sp>
      <p:pic>
        <p:nvPicPr>
          <p:cNvPr id="25" name="Picture 3" descr="ГЕРБ -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1090" y="0"/>
            <a:ext cx="642910" cy="73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25"/>
          <p:cNvGraphicFramePr/>
          <p:nvPr/>
        </p:nvGraphicFramePr>
        <p:xfrm>
          <a:off x="0" y="857220"/>
          <a:ext cx="9144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1217</Words>
  <Application>Microsoft Office PowerPoint</Application>
  <PresentationFormat>Экран (16:9)</PresentationFormat>
  <Paragraphs>426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Bebas Neue Regular</vt:lpstr>
      <vt:lpstr>Calibri</vt:lpstr>
      <vt:lpstr>Times New Roman</vt:lpstr>
      <vt:lpstr>Arial Narrow</vt:lpstr>
      <vt:lpstr>Wingdings</vt:lpstr>
      <vt:lpstr>Тема Office</vt:lpstr>
      <vt:lpstr>Проект   Бюджета  Кировского городского поселения Кировского  муниципального  района Ленинградской  области на   2023  год и   на плановый  период 2024  и  2025  гг.</vt:lpstr>
      <vt:lpstr>Муниципальное образование «Кировск»</vt:lpstr>
      <vt:lpstr>глоссарий</vt:lpstr>
      <vt:lpstr>Прогноз  основных  характеристик  бюджета  на  2023-2025  годы                                                                                     тыс.руб.</vt:lpstr>
      <vt:lpstr>  ПРОГНОЗ ДОХОДОВ БЮДЖЕТА МО «КИРОВСК»   ОБЪЕМ И СТРУКТУРА НАЛОГОВЫХ И НЕНАЛОГОВЫХ ДОХОДОВ БЮДЖЕТА МО «КИРОВСК»</vt:lpstr>
      <vt:lpstr> ПРОГНОЗ ДОХОДОВ БЮДЖЕТА МО «КИРОВСК» </vt:lpstr>
      <vt:lpstr>Доходы  бюджета на  2023-2025  годы                                                                                                                                           тыс.руб.</vt:lpstr>
      <vt:lpstr>Налоговые и неналоговые доходы бюджета  МО «Кировск»  2023</vt:lpstr>
      <vt:lpstr>Слайд 9</vt:lpstr>
      <vt:lpstr>Слайд 10</vt:lpstr>
      <vt:lpstr>Слайд 11</vt:lpstr>
      <vt:lpstr>Муниципальные программы в 2023  году </vt:lpstr>
      <vt:lpstr>Адресная инвестиционная программа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232</cp:revision>
  <dcterms:created xsi:type="dcterms:W3CDTF">2020-04-18T10:10:20Z</dcterms:created>
  <dcterms:modified xsi:type="dcterms:W3CDTF">2023-03-13T06:19:45Z</dcterms:modified>
</cp:coreProperties>
</file>