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57" r:id="rId4"/>
    <p:sldId id="270" r:id="rId5"/>
    <p:sldId id="271" r:id="rId6"/>
    <p:sldId id="273" r:id="rId7"/>
    <p:sldId id="281" r:id="rId8"/>
    <p:sldId id="282" r:id="rId9"/>
    <p:sldId id="275" r:id="rId10"/>
    <p:sldId id="274" r:id="rId11"/>
    <p:sldId id="276" r:id="rId12"/>
    <p:sldId id="277" r:id="rId13"/>
    <p:sldId id="279" r:id="rId14"/>
    <p:sldId id="284" r:id="rId15"/>
    <p:sldId id="280" r:id="rId16"/>
  </p:sldIdLst>
  <p:sldSz cx="9144000" cy="5143500" type="screen16x9"/>
  <p:notesSz cx="6858000" cy="9144000"/>
  <p:embeddedFontLst>
    <p:embeddedFont>
      <p:font typeface="Bebas Neue Regular" charset="-52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D33D5"/>
    <a:srgbClr val="FFFFFF"/>
    <a:srgbClr val="D2E428"/>
    <a:srgbClr val="58C4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94431" autoAdjust="0"/>
  </p:normalViewPr>
  <p:slideViewPr>
    <p:cSldViewPr>
      <p:cViewPr varScale="1">
        <p:scale>
          <a:sx n="111" d="100"/>
          <a:sy n="111" d="100"/>
        </p:scale>
        <p:origin x="-634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0326953372392087"/>
          <c:y val="3.437500000000001E-2"/>
          <c:w val="0.48617002018010008"/>
          <c:h val="0.8103880413385827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346199.6</c:v>
                </c:pt>
                <c:pt idx="1">
                  <c:v>306149</c:v>
                </c:pt>
                <c:pt idx="2">
                  <c:v>280541.40000000002</c:v>
                </c:pt>
                <c:pt idx="3">
                  <c:v>280204.59999999998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131446.70000000001</c:v>
                </c:pt>
                <c:pt idx="1">
                  <c:v>118572.7</c:v>
                </c:pt>
                <c:pt idx="2">
                  <c:v>198750.2</c:v>
                </c:pt>
                <c:pt idx="3">
                  <c:v>197357.4</c:v>
                </c:pt>
              </c:numCache>
            </c:numRef>
          </c:val>
          <c:bubble3D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82332.2</c:v>
                </c:pt>
                <c:pt idx="1">
                  <c:v>131075.9</c:v>
                </c:pt>
                <c:pt idx="2">
                  <c:v>39327.699999999997</c:v>
                </c:pt>
                <c:pt idx="3">
                  <c:v>39357.699999999997</c:v>
                </c:pt>
              </c:numCache>
            </c:numRef>
          </c:val>
          <c:bubble3D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Безвозмездные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132420.70000000001</c:v>
                </c:pt>
                <c:pt idx="1">
                  <c:v>56500.4</c:v>
                </c:pt>
                <c:pt idx="2">
                  <c:v>42463.5</c:v>
                </c:pt>
                <c:pt idx="3">
                  <c:v>43489.5</c:v>
                </c:pt>
              </c:numCache>
            </c:numRef>
          </c:val>
          <c:bubble3D val="1"/>
        </c:ser>
        <c:marker val="1"/>
        <c:axId val="159976064"/>
        <c:axId val="168298368"/>
      </c:lineChart>
      <c:catAx>
        <c:axId val="159976064"/>
        <c:scaling>
          <c:orientation val="minMax"/>
        </c:scaling>
        <c:axPos val="b"/>
        <c:tickLblPos val="nextTo"/>
        <c:crossAx val="168298368"/>
        <c:crosses val="autoZero"/>
        <c:auto val="1"/>
        <c:lblAlgn val="ctr"/>
        <c:lblOffset val="100"/>
      </c:catAx>
      <c:valAx>
        <c:axId val="168298368"/>
        <c:scaling>
          <c:orientation val="minMax"/>
        </c:scaling>
        <c:axPos val="l"/>
        <c:majorGridlines/>
        <c:numFmt formatCode="General" sourceLinked="1"/>
        <c:tickLblPos val="nextTo"/>
        <c:crossAx val="1599760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2DC3-F9DB-47A6-B861-2B5F2540BC7C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A20EE-C6F6-4765-9088-1A6BD0A2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746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924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477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90"/>
            <a:ext cx="6786546" cy="2928958"/>
          </a:xfrm>
          <a:noFill/>
        </p:spPr>
        <p:txBody>
          <a:bodyPr>
            <a:noAutofit/>
          </a:bodyPr>
          <a:lstStyle/>
          <a:p>
            <a:pPr algn="l"/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Проект   </a:t>
            </a:r>
            <a: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  <a:t>Бюджета МО «Кировск»</a:t>
            </a: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/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Кировского </a:t>
            </a:r>
            <a: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  <a:t> муниципального  района</a:t>
            </a: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/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Ленинградской  области</a:t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на   2021  год</a:t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и   на плановый  период</a:t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2022  и  2023  гг.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ро.png"/>
          <p:cNvPicPr>
            <a:picLocks noChangeAspect="1"/>
          </p:cNvPicPr>
          <p:nvPr/>
        </p:nvPicPr>
        <p:blipFill>
          <a:blip r:embed="rId3"/>
          <a:srcRect b="25646"/>
          <a:stretch>
            <a:fillRect/>
          </a:stretch>
        </p:blipFill>
        <p:spPr>
          <a:xfrm>
            <a:off x="2285984" y="1071552"/>
            <a:ext cx="5214974" cy="2928958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25835" y="8183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Муниципальный  бюджет по разделам  расходов 2021</a:t>
            </a:r>
            <a:endParaRPr lang="ru-RU" sz="2800" dirty="0">
              <a:solidFill>
                <a:schemeClr val="bg1"/>
              </a:solidFill>
              <a:latin typeface="Bebas Neue Regular" pitchFamily="2" charset="-52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990803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ebas Neue Regular" pitchFamily="2" charset="-52"/>
              </a:rPr>
              <a:t>благоустройство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8428" y="140374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культура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539" y="173594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ebas Neue Regular" pitchFamily="2" charset="-52"/>
              </a:rPr>
              <a:t>Общ вопросы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2391" y="206814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дороги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242194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ebas Neue Regular" pitchFamily="2" charset="-52"/>
              </a:rPr>
              <a:t>Спорт И  МОЛ ПОЛИТИКА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2791237"/>
            <a:ext cx="75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ebas Neue Regular" pitchFamily="2" charset="-52"/>
              </a:rPr>
              <a:t>СМИ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317512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ebas Neue Regular" pitchFamily="2" charset="-52"/>
              </a:rPr>
              <a:t>ГО и ЧС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3" y="354445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ebas Neue Regular" pitchFamily="2" charset="-52"/>
              </a:rPr>
              <a:t>социальная политика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4612" y="107155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179 863,6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3" y="1360135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57  067,5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7" y="1712560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35  519,5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4612" y="2090185"/>
            <a:ext cx="869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ebas Neue Regular" pitchFamily="2" charset="-52"/>
              </a:rPr>
              <a:t>29 482,6</a:t>
            </a:r>
            <a:endParaRPr lang="ru-RU" sz="1600" dirty="0">
              <a:latin typeface="Bebas Neue Regular" pitchFamily="2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6050" y="2500312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ebas Neue Regular" pitchFamily="2" charset="-52"/>
              </a:rPr>
              <a:t>2 966,0</a:t>
            </a:r>
            <a:endParaRPr lang="ru-RU" sz="1600" dirty="0">
              <a:latin typeface="Bebas Neue Regular" pitchFamily="2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35297" y="2842926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Bebas Neue Regular" pitchFamily="2" charset="-52"/>
              </a:rPr>
              <a:t>2 717,6</a:t>
            </a:r>
            <a:endParaRPr lang="ru-RU" sz="1600" dirty="0">
              <a:latin typeface="Bebas Neue Regular" pitchFamily="2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21658" y="3222021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Bebas Neue Regular" pitchFamily="2" charset="-52"/>
              </a:rPr>
              <a:t>2 659,6</a:t>
            </a:r>
            <a:endParaRPr lang="ru-RU" sz="1600" dirty="0">
              <a:latin typeface="Bebas Neue Regular" pitchFamily="2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4612" y="3544454"/>
            <a:ext cx="71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ebas Neue Regular" pitchFamily="2" charset="-52"/>
              </a:rPr>
              <a:t>2 322,6</a:t>
            </a:r>
            <a:endParaRPr lang="ru-RU" sz="1600" dirty="0">
              <a:latin typeface="Bebas Neue Regular" pitchFamily="2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7818" y="2000246"/>
            <a:ext cx="2930872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ebas Neue Regular" pitchFamily="2" charset="-52"/>
                <a:cs typeface="Arial" pitchFamily="34" charset="0"/>
              </a:rPr>
              <a:t>Расходы 2021 год:</a:t>
            </a:r>
            <a:endParaRPr lang="ru-RU" dirty="0">
              <a:latin typeface="Bebas Neue Regular" pitchFamily="2" charset="-52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Bebas Neue Regular" pitchFamily="2" charset="-52"/>
                <a:cs typeface="Arial" pitchFamily="34" charset="0"/>
              </a:rPr>
              <a:t>312 599,0</a:t>
            </a:r>
            <a:endParaRPr lang="ru-RU" b="1" dirty="0">
              <a:latin typeface="Bebas Neue Regular" pitchFamily="2" charset="-52"/>
              <a:cs typeface="Arial" pitchFamily="34" charset="0"/>
            </a:endParaRPr>
          </a:p>
          <a:p>
            <a:pPr algn="ctr"/>
            <a:r>
              <a:rPr lang="ru-RU" dirty="0" smtClean="0">
                <a:latin typeface="Bebas Neue Regular" pitchFamily="2" charset="-52"/>
                <a:cs typeface="Arial" pitchFamily="34" charset="0"/>
              </a:rPr>
              <a:t>Оценка расходов – 2020 год</a:t>
            </a:r>
            <a:endParaRPr lang="ru-RU" dirty="0">
              <a:latin typeface="Bebas Neue Regular" pitchFamily="2" charset="-52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Bebas Neue Regular" pitchFamily="2" charset="-52"/>
                <a:cs typeface="Arial" pitchFamily="34" charset="0"/>
              </a:rPr>
              <a:t>338 114,4</a:t>
            </a:r>
            <a:endParaRPr lang="ru-RU" sz="2400" b="1" dirty="0">
              <a:latin typeface="Bebas Neue Regular" pitchFamily="2" charset="-52"/>
              <a:cs typeface="Arial" pitchFamily="34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 rot="5400000">
            <a:off x="8251043" y="103044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Bebas Neue Regular" pitchFamily="2" charset="-52"/>
              </a:rPr>
              <a:t>10</a:t>
            </a:r>
            <a:endParaRPr lang="ru-RU" sz="1600" dirty="0">
              <a:latin typeface="Bebas Neue Regular" pitchFamily="2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60842" y="998137"/>
            <a:ext cx="10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 0,9 %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58083" y="545395"/>
            <a:ext cx="93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smtClean="0">
                <a:latin typeface="Bebas Neue Regular" pitchFamily="2" charset="-52"/>
              </a:rPr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1142990"/>
            <a:ext cx="6786546" cy="29289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Адресная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Инвестиционная  программа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Bebas Neue Regular" pitchFamily="2" charset="-52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объекты </a:t>
            </a:r>
            <a:r>
              <a:rPr lang="ru-RU" sz="2800" dirty="0" err="1">
                <a:solidFill>
                  <a:schemeClr val="bg1"/>
                </a:solidFill>
                <a:latin typeface="Bebas Neue Regular" pitchFamily="2" charset="-52"/>
              </a:rPr>
              <a:t>аип</a:t>
            </a: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  на 2021-2023 гг.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701909" y="1023864"/>
            <a:ext cx="3012835" cy="2727319"/>
            <a:chOff x="571284" y="1023864"/>
            <a:chExt cx="3012835" cy="2727319"/>
          </a:xfrm>
        </p:grpSpPr>
        <p:sp>
          <p:nvSpPr>
            <p:cNvPr id="4" name="TextBox 3"/>
            <p:cNvSpPr txBox="1"/>
            <p:nvPr/>
          </p:nvSpPr>
          <p:spPr>
            <a:xfrm>
              <a:off x="1000100" y="1442859"/>
              <a:ext cx="258401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dirty="0">
                  <a:latin typeface="Bebas Neue Regular" pitchFamily="2" charset="-52"/>
                </a:rPr>
                <a:t>  </a:t>
              </a:r>
              <a:r>
                <a:rPr lang="ru-RU" dirty="0" smtClean="0">
                  <a:latin typeface="Bebas Neue Regular" pitchFamily="2" charset="-52"/>
                </a:rPr>
                <a:t>Разработка ПСД на создание инженерной и транспортной инфраструктуры в п. Молодцово на земельных участках, предоставленных членам многодетных семей по 105-ОЗ</a:t>
              </a:r>
              <a:endParaRPr lang="ru-RU" dirty="0">
                <a:latin typeface="Bebas Neue Regular" pitchFamily="2" charset="-52"/>
              </a:endParaRPr>
            </a:p>
            <a:p>
              <a:endParaRPr lang="ru-RU" dirty="0">
                <a:latin typeface="Bebas Neue Regular" pitchFamily="2" charset="-5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284" y="1248311"/>
              <a:ext cx="5000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 smtClean="0">
                  <a:solidFill>
                    <a:schemeClr val="tx2"/>
                  </a:solidFill>
                  <a:latin typeface="Bebas Neue Regular" pitchFamily="2" charset="-52"/>
                </a:rPr>
                <a:t>1</a:t>
              </a:r>
              <a:endParaRPr lang="ru-RU" sz="8000" dirty="0">
                <a:solidFill>
                  <a:schemeClr val="tx2"/>
                </a:solidFill>
                <a:latin typeface="Bebas Neue Regular" pitchFamily="2" charset="-5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35537" y="1023864"/>
              <a:ext cx="25485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tx2"/>
                  </a:solidFill>
                  <a:latin typeface="Bebas Neue Regular" pitchFamily="2" charset="-52"/>
                </a:rPr>
                <a:t>Инфраструктура</a:t>
              </a:r>
              <a:endParaRPr lang="ru-RU" sz="2800" dirty="0">
                <a:solidFill>
                  <a:schemeClr val="tx2"/>
                </a:solidFill>
                <a:latin typeface="Bebas Neue Regular" pitchFamily="2" charset="-52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39454" y="1000114"/>
            <a:ext cx="3018761" cy="2571768"/>
            <a:chOff x="5166878" y="1214428"/>
            <a:chExt cx="3018761" cy="1905956"/>
          </a:xfrm>
        </p:grpSpPr>
        <p:sp>
          <p:nvSpPr>
            <p:cNvPr id="6" name="TextBox 5"/>
            <p:cNvSpPr txBox="1"/>
            <p:nvPr/>
          </p:nvSpPr>
          <p:spPr>
            <a:xfrm>
              <a:off x="5572133" y="1643056"/>
              <a:ext cx="261350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dirty="0">
                  <a:latin typeface="Bebas Neue Regular" pitchFamily="2" charset="-52"/>
                </a:rPr>
                <a:t>  </a:t>
              </a:r>
              <a:r>
                <a:rPr lang="ru-RU" dirty="0" smtClean="0">
                  <a:latin typeface="Bebas Neue Regular" pitchFamily="2" charset="-52"/>
                </a:rPr>
                <a:t>Строительство дорог в п. Молодцово на земельных участках, предоставленных членам многодетных семей по 105-ОЗ</a:t>
              </a:r>
              <a:endParaRPr lang="ru-RU" dirty="0">
                <a:latin typeface="Bebas Neue Regular" pitchFamily="2" charset="-5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66878" y="1500368"/>
              <a:ext cx="5000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>
                  <a:solidFill>
                    <a:schemeClr val="tx2"/>
                  </a:solidFill>
                  <a:latin typeface="Bebas Neue Regular" pitchFamily="2" charset="-52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8" y="1214428"/>
              <a:ext cx="1928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chemeClr val="tx2"/>
                  </a:solidFill>
                  <a:latin typeface="Bebas Neue Regular" pitchFamily="2" charset="-52"/>
                </a:rPr>
                <a:t>дороги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8723" y="3248575"/>
            <a:ext cx="4179029" cy="1323439"/>
            <a:chOff x="666472" y="2928940"/>
            <a:chExt cx="5250599" cy="1323439"/>
          </a:xfrm>
        </p:grpSpPr>
        <p:sp>
          <p:nvSpPr>
            <p:cNvPr id="5" name="TextBox 4"/>
            <p:cNvSpPr txBox="1"/>
            <p:nvPr/>
          </p:nvSpPr>
          <p:spPr>
            <a:xfrm>
              <a:off x="1071538" y="3214691"/>
              <a:ext cx="48455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>
                  <a:latin typeface="Bebas Neue Regular" pitchFamily="2" charset="-52"/>
                </a:rPr>
                <a:t> Мероприятия по строительству и реконструкции объектов водоснабжения, водоотведения и очистки сточных вод</a:t>
              </a:r>
              <a:endParaRPr lang="ru-RU" dirty="0">
                <a:latin typeface="Bebas Neue Regular" pitchFamily="2" charset="-5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6472" y="2928940"/>
              <a:ext cx="5000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>
                  <a:solidFill>
                    <a:schemeClr val="tx2"/>
                  </a:solidFill>
                  <a:latin typeface="Bebas Neue Regular" pitchFamily="2" charset="-52"/>
                </a:rPr>
                <a:t>1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286248" y="1571620"/>
            <a:ext cx="1071570" cy="1692911"/>
            <a:chOff x="4075511" y="1785932"/>
            <a:chExt cx="928694" cy="1599372"/>
          </a:xfrm>
        </p:grpSpPr>
        <p:sp>
          <p:nvSpPr>
            <p:cNvPr id="20" name="TextBox 19"/>
            <p:cNvSpPr txBox="1"/>
            <p:nvPr/>
          </p:nvSpPr>
          <p:spPr>
            <a:xfrm>
              <a:off x="4289825" y="1988371"/>
              <a:ext cx="5000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 smtClean="0">
                  <a:solidFill>
                    <a:schemeClr val="tx2"/>
                  </a:solidFill>
                  <a:latin typeface="Bebas Neue Regular" pitchFamily="2" charset="-52"/>
                </a:rPr>
                <a:t>3</a:t>
              </a:r>
              <a:endParaRPr lang="ru-RU" sz="8000" dirty="0">
                <a:solidFill>
                  <a:schemeClr val="tx2"/>
                </a:solidFill>
                <a:latin typeface="Bebas Neue Regular" pitchFamily="2" charset="-5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75511" y="1785932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tx2"/>
                  </a:solidFill>
                  <a:latin typeface="Bebas Neue Regular" pitchFamily="2" charset="-52"/>
                </a:rPr>
                <a:t>всего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83643" y="3036379"/>
              <a:ext cx="920562" cy="34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Bebas Neue Regular" pitchFamily="2" charset="-52"/>
                </a:rPr>
                <a:t>объекта</a:t>
              </a:r>
              <a:endParaRPr lang="ru-RU" dirty="0">
                <a:latin typeface="Bebas Neue Regular" pitchFamily="2" charset="-52"/>
              </a:endParaRPr>
            </a:p>
          </p:txBody>
        </p:sp>
      </p:grpSp>
      <p:sp>
        <p:nvSpPr>
          <p:cNvPr id="24" name="Пятиугольник 23"/>
          <p:cNvSpPr/>
          <p:nvPr/>
        </p:nvSpPr>
        <p:spPr>
          <a:xfrm rot="5400000">
            <a:off x="8235590" y="130907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Bebas Neue Regular" pitchFamily="2" charset="-52"/>
              </a:rPr>
              <a:t>12</a:t>
            </a:r>
            <a:endParaRPr lang="ru-RU" sz="1600" dirty="0">
              <a:latin typeface="Bebas Neue Regular" pitchFamily="2" charset="-5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Муниципальные программы в </a:t>
            </a: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2021  </a:t>
            </a: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году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857" y="1009640"/>
            <a:ext cx="4631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Bebas Neue Regular" pitchFamily="2" charset="-52"/>
              </a:rPr>
              <a:t>содержание и обслуживание объектов муниципальной</a:t>
            </a:r>
          </a:p>
          <a:p>
            <a:r>
              <a:rPr lang="ru-RU" dirty="0" smtClean="0">
                <a:latin typeface="Bebas Neue Regular" pitchFamily="2" charset="-52"/>
              </a:rPr>
              <a:t>Инфраструктуры Мо «</a:t>
            </a:r>
            <a:r>
              <a:rPr lang="ru-RU" dirty="0" err="1" smtClean="0">
                <a:latin typeface="Bebas Neue Regular" pitchFamily="2" charset="-52"/>
              </a:rPr>
              <a:t>к</a:t>
            </a:r>
            <a:r>
              <a:rPr lang="ru-RU" dirty="0" err="1" smtClean="0">
                <a:latin typeface="Bebas Neue Regular" pitchFamily="2" charset="-52"/>
              </a:rPr>
              <a:t>ировск</a:t>
            </a:r>
            <a:r>
              <a:rPr lang="ru-RU" dirty="0" smtClean="0">
                <a:latin typeface="Bebas Neue Regular" pitchFamily="2" charset="-52"/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Bebas Neue Regular" pitchFamily="2" charset="-52"/>
              </a:rPr>
              <a:t>Социально-культурная деятельность 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57" y="2282609"/>
            <a:ext cx="385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</a:t>
            </a:r>
            <a:r>
              <a:rPr lang="ru-RU" dirty="0" smtClean="0">
                <a:latin typeface="Bebas Neue Regular" pitchFamily="2" charset="-52"/>
              </a:rPr>
              <a:t>формирование комфортной городской среды 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57" y="2987464"/>
            <a:ext cx="533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</a:t>
            </a:r>
            <a:r>
              <a:rPr lang="ru-RU" dirty="0" smtClean="0">
                <a:latin typeface="Bebas Neue Regular" pitchFamily="2" charset="-52"/>
              </a:rPr>
              <a:t>Энергосбережение и повышение энергетической эффективности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57" y="3657437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</a:t>
            </a:r>
            <a:r>
              <a:rPr lang="ru-RU" dirty="0" smtClean="0">
                <a:latin typeface="Bebas Neue Regular" pitchFamily="2" charset="-52"/>
              </a:rPr>
              <a:t>развитие транспортной системы МО «</a:t>
            </a:r>
            <a:r>
              <a:rPr lang="ru-RU" dirty="0" err="1" smtClean="0">
                <a:latin typeface="Bebas Neue Regular" pitchFamily="2" charset="-52"/>
              </a:rPr>
              <a:t>кировск</a:t>
            </a:r>
            <a:r>
              <a:rPr lang="ru-RU" dirty="0" smtClean="0">
                <a:latin typeface="Bebas Neue Regular" pitchFamily="2" charset="-52"/>
              </a:rPr>
              <a:t>»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6460" y="1028690"/>
            <a:ext cx="777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Bebas Neue Regular" pitchFamily="2" charset="-52"/>
              </a:rPr>
              <a:t>67 278,1</a:t>
            </a:r>
          </a:p>
          <a:p>
            <a:endParaRPr lang="ru-RU" b="1" dirty="0" smtClean="0">
              <a:solidFill>
                <a:schemeClr val="tx2"/>
              </a:solidFill>
              <a:latin typeface="Bebas Neue Regular" pitchFamily="2" charset="-52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Bebas Neue Regular" pitchFamily="2" charset="-52"/>
              </a:rPr>
              <a:t>56 941,3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76934" y="227647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Bebas Neue Regular" pitchFamily="2" charset="-52"/>
              </a:rPr>
              <a:t>26 608,7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86460" y="3009903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Bebas Neue Regular" pitchFamily="2" charset="-52"/>
              </a:rPr>
              <a:t>11  574,6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95985" y="368142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Bebas Neue Regular" pitchFamily="2" charset="-52"/>
              </a:rPr>
              <a:t>5 533,2</a:t>
            </a: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8251043" y="107157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Bebas Neue Regular" pitchFamily="2" charset="-52"/>
              </a:rPr>
              <a:t>13</a:t>
            </a:r>
            <a:endParaRPr lang="ru-RU" sz="1600" dirty="0">
              <a:latin typeface="Bebas Neue Regular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6645" y="545395"/>
            <a:ext cx="100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smtClean="0">
                <a:latin typeface="Bebas Neue Regular" pitchFamily="2" charset="-52"/>
              </a:rPr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Муниципальные программы  </a:t>
            </a: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в  </a:t>
            </a: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2021  году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857" y="1009640"/>
            <a:ext cx="5323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</a:t>
            </a:r>
            <a:r>
              <a:rPr lang="ru-RU" dirty="0" smtClean="0">
                <a:latin typeface="Bebas Neue Regular" pitchFamily="2" charset="-52"/>
              </a:rPr>
              <a:t>О содействии развитию иных форм местного самоуправления</a:t>
            </a:r>
          </a:p>
          <a:p>
            <a:r>
              <a:rPr lang="ru-RU" dirty="0" smtClean="0">
                <a:latin typeface="Bebas Neue Regular" pitchFamily="2" charset="-52"/>
              </a:rPr>
              <a:t>На территории города </a:t>
            </a:r>
            <a:r>
              <a:rPr lang="ru-RU" dirty="0" err="1" smtClean="0">
                <a:latin typeface="Bebas Neue Regular" pitchFamily="2" charset="-52"/>
              </a:rPr>
              <a:t>кировска</a:t>
            </a:r>
            <a:r>
              <a:rPr lang="ru-RU" dirty="0" smtClean="0">
                <a:latin typeface="Bebas Neue Regular" pitchFamily="2" charset="-52"/>
              </a:rPr>
              <a:t> 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57" y="1785933"/>
            <a:ext cx="5147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Bebas Neue Regular" pitchFamily="2" charset="-52"/>
              </a:rPr>
              <a:t> развитие и поддержка предпринимательства в мо «</a:t>
            </a:r>
            <a:r>
              <a:rPr lang="ru-RU" dirty="0" err="1" smtClean="0">
                <a:latin typeface="Bebas Neue Regular" pitchFamily="2" charset="-52"/>
              </a:rPr>
              <a:t>кировск</a:t>
            </a:r>
            <a:r>
              <a:rPr lang="ru-RU" dirty="0" smtClean="0">
                <a:latin typeface="Bebas Neue Regular" pitchFamily="2" charset="-52"/>
              </a:rPr>
              <a:t>»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Bebas Neue Regular" pitchFamily="2" charset="-52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Bebas Neue Regular" pitchFamily="2" charset="-52"/>
              </a:rPr>
              <a:t> мероприятия по защите населения и территорий МО «</a:t>
            </a:r>
            <a:r>
              <a:rPr lang="ru-RU" dirty="0" err="1" smtClean="0">
                <a:latin typeface="Bebas Neue Regular" pitchFamily="2" charset="-52"/>
              </a:rPr>
              <a:t>кировск</a:t>
            </a:r>
            <a:r>
              <a:rPr lang="ru-RU" dirty="0" smtClean="0">
                <a:latin typeface="Bebas Neue Regular" pitchFamily="2" charset="-52"/>
              </a:rPr>
              <a:t>»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57" y="2562225"/>
            <a:ext cx="4953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 smtClean="0">
              <a:latin typeface="Bebas Neue Regular" pitchFamily="2" charset="-52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Bebas Neue Regular" pitchFamily="2" charset="-52"/>
              </a:rPr>
              <a:t>Повышение безопасности дорожного движения  на </a:t>
            </a:r>
            <a:r>
              <a:rPr lang="ru-RU" dirty="0" err="1" smtClean="0">
                <a:latin typeface="Bebas Neue Regular" pitchFamily="2" charset="-52"/>
              </a:rPr>
              <a:t>улично</a:t>
            </a:r>
            <a:r>
              <a:rPr lang="ru-RU" dirty="0" smtClean="0">
                <a:latin typeface="Bebas Neue Regular" pitchFamily="2" charset="-52"/>
              </a:rPr>
              <a:t>-</a:t>
            </a:r>
          </a:p>
          <a:p>
            <a:r>
              <a:rPr lang="ru-RU" dirty="0" smtClean="0">
                <a:latin typeface="Bebas Neue Regular" pitchFamily="2" charset="-52"/>
              </a:rPr>
              <a:t>Дорожной сети  МО «Кировск»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5985" y="104036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Bebas Neue Regular" pitchFamily="2" charset="-52"/>
              </a:rPr>
              <a:t>5 954,4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19797" y="1781045"/>
            <a:ext cx="721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Bebas Neue Regular" pitchFamily="2" charset="-52"/>
              </a:rPr>
              <a:t>2 186,6</a:t>
            </a:r>
          </a:p>
          <a:p>
            <a:endParaRPr lang="ru-RU" b="1" dirty="0" smtClean="0">
              <a:solidFill>
                <a:schemeClr val="tx2"/>
              </a:solidFill>
              <a:latin typeface="Bebas Neue Regular" pitchFamily="2" charset="-52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Bebas Neue Regular" pitchFamily="2" charset="-52"/>
              </a:rPr>
              <a:t>1 295, </a:t>
            </a:r>
            <a:r>
              <a:rPr lang="ru-RU" b="1" dirty="0">
                <a:solidFill>
                  <a:schemeClr val="tx2"/>
                </a:solidFill>
                <a:latin typeface="Bebas Neue Regular" pitchFamily="2" charset="-52"/>
              </a:rPr>
              <a:t>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19797" y="2570376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chemeClr val="tx2"/>
              </a:solidFill>
              <a:latin typeface="Bebas Neue Regular" pitchFamily="2" charset="-52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Bebas Neue Regular" pitchFamily="2" charset="-52"/>
              </a:rPr>
              <a:t>1 280, </a:t>
            </a:r>
            <a:r>
              <a:rPr lang="ru-RU" b="1" dirty="0">
                <a:solidFill>
                  <a:schemeClr val="tx2"/>
                </a:solidFill>
                <a:latin typeface="Bebas Neue Regular" pitchFamily="2" charset="-52"/>
              </a:rPr>
              <a:t>0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>
          <a:xfrm rot="5400000">
            <a:off x="8273963" y="116683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Bebas Neue Regular" pitchFamily="2" charset="-52"/>
              </a:rPr>
              <a:t>14</a:t>
            </a:r>
            <a:endParaRPr lang="ru-RU" sz="1600" dirty="0">
              <a:latin typeface="Bebas Neue Regular" pitchFamily="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1" y="545395"/>
            <a:ext cx="865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smtClean="0">
                <a:latin typeface="Bebas Neue Regular" pitchFamily="2" charset="-52"/>
              </a:rPr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61334"/>
            <a:ext cx="9144000" cy="571504"/>
          </a:xfrm>
          <a:noFill/>
        </p:spPr>
        <p:txBody>
          <a:bodyPr>
            <a:noAutofit/>
          </a:bodyPr>
          <a:lstStyle/>
          <a:p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Условия формирования бюджета  на 2021-2023 годы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282" y="1000114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Bebas Neue Regular" pitchFamily="2" charset="-52"/>
              </a:rPr>
              <a:t>Внешние</a:t>
            </a:r>
            <a:endParaRPr lang="ru-RU" sz="8000" b="1" dirty="0">
              <a:solidFill>
                <a:schemeClr val="tx2"/>
              </a:solidFill>
              <a:latin typeface="Bebas Neue Regular" pitchFamily="2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488" y="2928940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Bebas Neue Regular" pitchFamily="2" charset="-52"/>
              </a:rPr>
              <a:t>внутренние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4282" y="1571618"/>
            <a:ext cx="4644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Исполнение указа президента № 204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Ухудшение экономической ситуации в связи с </a:t>
            </a:r>
            <a:r>
              <a:rPr lang="en-US" dirty="0">
                <a:latin typeface="Bebas Neue Regular" pitchFamily="2" charset="-52"/>
              </a:rPr>
              <a:t>covid-19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Нестабильность налоговых поступлений </a:t>
            </a:r>
            <a:endParaRPr lang="ru-RU" dirty="0" smtClean="0">
              <a:latin typeface="Bebas Neue Regular" pitchFamily="2" charset="-52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Bebas Neue Regular" pitchFamily="2" charset="-52"/>
              </a:rPr>
              <a:t> </a:t>
            </a:r>
            <a:r>
              <a:rPr lang="ru-RU" dirty="0">
                <a:latin typeface="Bebas Neue Regular" pitchFamily="2" charset="-52"/>
              </a:rPr>
              <a:t>Изменение налогового законодательства РФ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7488" y="3500444"/>
            <a:ext cx="5251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ограничение уровня дефицита и госдолга соблюдение уровня 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софинансирования расходных обязательств</a:t>
            </a:r>
            <a:endParaRPr lang="en-US" dirty="0">
              <a:latin typeface="Bebas Neue Regular" pitchFamily="2" charset="-52"/>
            </a:endParaRP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8245985" y="113677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Bebas Neue Regular" pitchFamily="2" charset="-52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0" y="-18"/>
            <a:ext cx="8429652" cy="85725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Подходы  к  формированию бюджета </a:t>
            </a: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МО «Кировск» </a:t>
            </a:r>
            <a:b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</a:b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на </a:t>
            </a: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2021-2023 годы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4282" y="1219190"/>
            <a:ext cx="5997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 Обеспечение в полном объёме расходных обязательств по достижению</a:t>
            </a:r>
          </a:p>
          <a:p>
            <a:r>
              <a:rPr lang="ru-RU" dirty="0">
                <a:latin typeface="Bebas Neue Regular" pitchFamily="2" charset="-52"/>
              </a:rPr>
              <a:t>показателей указа президента № 204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4282" y="2214945"/>
            <a:ext cx="5434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 Соблюдение уровня оплаты труда отдельных</a:t>
            </a:r>
          </a:p>
          <a:p>
            <a:r>
              <a:rPr lang="ru-RU" dirty="0">
                <a:latin typeface="Bebas Neue Regular" pitchFamily="2" charset="-52"/>
              </a:rPr>
              <a:t>Категорий работников в соответствии с указом президента № 597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282" y="2933702"/>
            <a:ext cx="5423280" cy="1255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 Индексация на 4%</a:t>
            </a:r>
          </a:p>
          <a:p>
            <a:r>
              <a:rPr lang="ru-RU" dirty="0" smtClean="0">
                <a:latin typeface="Bebas Neue Regular" pitchFamily="2" charset="-52"/>
              </a:rPr>
              <a:t>С </a:t>
            </a:r>
            <a:r>
              <a:rPr lang="ru-RU" dirty="0">
                <a:latin typeface="Bebas Neue Regular" pitchFamily="2" charset="-52"/>
              </a:rPr>
              <a:t>01.09.2021</a:t>
            </a:r>
          </a:p>
          <a:p>
            <a:pPr>
              <a:buFontTx/>
              <a:buChar char="-"/>
            </a:pPr>
            <a:r>
              <a:rPr lang="ru-RU" dirty="0">
                <a:latin typeface="Bebas Neue Regular" pitchFamily="2" charset="-52"/>
              </a:rPr>
              <a:t> Должностных окладов работников муниципальных учреждений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latin typeface="Bebas Neue Regular" pitchFamily="2" charset="-52"/>
              </a:rPr>
              <a:t>-  ОПЛАТЫ ТРУДА ОРГАНОВ МСУ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15140" y="2014363"/>
            <a:ext cx="1519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Подходы</a:t>
            </a:r>
          </a:p>
          <a:p>
            <a:r>
              <a:rPr lang="ru-RU" dirty="0">
                <a:latin typeface="Bebas Neue Regular" pitchFamily="2" charset="-52"/>
              </a:rPr>
              <a:t>К формированию</a:t>
            </a:r>
          </a:p>
          <a:p>
            <a:r>
              <a:rPr lang="ru-RU" dirty="0">
                <a:latin typeface="Bebas Neue Regular" pitchFamily="2" charset="-52"/>
              </a:rPr>
              <a:t>Бюджета</a:t>
            </a:r>
          </a:p>
          <a:p>
            <a:r>
              <a:rPr lang="ru-RU" dirty="0">
                <a:latin typeface="Bebas Neue Regular" pitchFamily="2" charset="-52"/>
              </a:rPr>
              <a:t>2021-2023</a:t>
            </a:r>
          </a:p>
        </p:txBody>
      </p:sp>
      <p:sp>
        <p:nvSpPr>
          <p:cNvPr id="58" name="Двойные фигурные скобки 57"/>
          <p:cNvSpPr/>
          <p:nvPr/>
        </p:nvSpPr>
        <p:spPr>
          <a:xfrm>
            <a:off x="6383350" y="2000246"/>
            <a:ext cx="2000264" cy="1285884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8245985" y="113677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Bebas Neue Regular" pitchFamily="2" charset="-52"/>
              </a:rPr>
              <a:t>3</a:t>
            </a:r>
            <a:endParaRPr lang="ru-RU" dirty="0">
              <a:latin typeface="Bebas Neue Regular" pitchFamily="2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1000114"/>
            <a:ext cx="6786546" cy="29289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Основные параметры </a:t>
            </a:r>
            <a:r>
              <a:rPr kumimoji="0" lang="ru-RU" sz="3000" b="0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бюджета мо «Кировск»</a:t>
            </a:r>
            <a:endParaRPr kumimoji="0" lang="ru-RU" sz="3000" b="0" i="0" u="none" strike="noStrike" kern="1200" cap="none" spc="0" normalizeH="0" baseline="0" noProof="0" dirty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Bebas Neue Regular" pitchFamily="2" charset="-52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noProof="0" dirty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Кировского муниципального района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aseline="0" dirty="0">
                <a:ln w="19050">
                  <a:noFill/>
                </a:ln>
                <a:latin typeface="Bebas Neue Regular" pitchFamily="2" charset="-52"/>
                <a:ea typeface="+mj-ea"/>
                <a:cs typeface="+mj-cs"/>
              </a:rPr>
              <a:t>Ленинградской области</a:t>
            </a:r>
            <a:endParaRPr kumimoji="0" lang="ru-RU" sz="3000" b="0" i="0" u="none" strike="noStrike" kern="1200" cap="none" spc="0" normalizeH="0" baseline="0" noProof="0" dirty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Bebas Neue Regular" pitchFamily="2" charset="-52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Bebas Neue Regular" pitchFamily="2" charset="-52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1268756"/>
            <a:ext cx="9144000" cy="1374431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643189"/>
            <a:ext cx="9144000" cy="928694"/>
          </a:xfrm>
          <a:prstGeom prst="round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7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603564"/>
            <a:ext cx="9144000" cy="1500180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395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303839"/>
          <a:ext cx="85689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01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01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01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ebas Neue Regular" pitchFamily="2" charset="-52"/>
                        </a:rPr>
                        <a:t>ДОХОДЫ</a:t>
                      </a:r>
                      <a:endParaRPr lang="ru-RU" sz="1600" dirty="0">
                        <a:latin typeface="Bebas Neue Regular" pitchFamily="2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346 199,6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306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 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149,0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280 541,4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280 204,6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latin typeface="Bebas Neue Regular" pitchFamily="2" charset="-52"/>
                        </a:rPr>
                        <a:t>Налоговые и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213 778,8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249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648,6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238 077,9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236 715,1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ebas Neue Regular" pitchFamily="2" charset="-52"/>
                        </a:rPr>
                        <a:t>БЕЗВОЗМЕЗДНЫЕ</a:t>
                      </a:r>
                      <a:endParaRPr lang="ru-RU" sz="1600" dirty="0">
                        <a:latin typeface="Bebas Neue Regular" pitchFamily="2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132 420,7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2 165 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925,7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42 463,5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43 489,5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0026192"/>
              </p:ext>
            </p:extLst>
          </p:nvPr>
        </p:nvGraphicFramePr>
        <p:xfrm>
          <a:off x="333408" y="2649657"/>
          <a:ext cx="8568952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8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2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2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26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26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090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ebas Neue Regular" pitchFamily="2" charset="-52"/>
                        </a:rPr>
                        <a:t>РАСХОДЫ</a:t>
                      </a:r>
                      <a:endParaRPr lang="ru-RU" sz="1600" dirty="0">
                        <a:latin typeface="Bebas Neue Regular" pitchFamily="2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338 114,4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312 599,0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280 541,4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283 576,3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087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latin typeface="Bebas Neue Regular" pitchFamily="2" charset="-52"/>
                        </a:rPr>
                        <a:t>УСЛОВНО</a:t>
                      </a:r>
                      <a:r>
                        <a:rPr lang="ru-RU" sz="1600" kern="1200" baseline="0" dirty="0">
                          <a:latin typeface="Bebas Neue Regular" pitchFamily="2" charset="-52"/>
                        </a:rPr>
                        <a:t> УТВЕРЖДЁННЫЕ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6 900,0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13 500,0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164592"/>
              </p:ext>
            </p:extLst>
          </p:nvPr>
        </p:nvGraphicFramePr>
        <p:xfrm>
          <a:off x="329640" y="3630244"/>
          <a:ext cx="8568952" cy="115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17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17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17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17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ebas Neue Regular" pitchFamily="2" charset="-52"/>
                        </a:rPr>
                        <a:t>ПРОФИЦИТ (+)</a:t>
                      </a:r>
                    </a:p>
                    <a:p>
                      <a:r>
                        <a:rPr lang="ru-RU" sz="1600" dirty="0">
                          <a:latin typeface="Bebas Neue Regular" pitchFamily="2" charset="-52"/>
                        </a:rPr>
                        <a:t>ДЕФИЦИТ (-)</a:t>
                      </a:r>
                      <a:endParaRPr lang="ru-RU" sz="1600" dirty="0">
                        <a:latin typeface="Bebas Neue Regular" pitchFamily="2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8  085,2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-6 450,0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-3 371,7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latin typeface="Bebas Neue Regular" pitchFamily="2" charset="-52"/>
                        </a:rPr>
                        <a:t>% 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налоговых и неналоговых доходов 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61,8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81,5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84,9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84,5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2768438" y="923426"/>
            <a:ext cx="1590900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2020</a:t>
            </a: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4048575" y="916253"/>
            <a:ext cx="1590900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2021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5669814" y="916253"/>
            <a:ext cx="1590900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2022</a:t>
            </a: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7291052" y="916253"/>
            <a:ext cx="1590900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2023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-18"/>
            <a:ext cx="81724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Прогноз  основных  характеристик  </a:t>
            </a: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бюджета  </a:t>
            </a: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на  2021-2023  годы			</a:t>
            </a: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                                                                                  </a:t>
            </a:r>
            <a:r>
              <a:rPr lang="ru-RU" sz="1800" dirty="0" smtClean="0">
                <a:latin typeface="Bebas Neue Regular" pitchFamily="2" charset="-52"/>
              </a:rPr>
              <a:t>тыс.руб.</a:t>
            </a:r>
            <a:endParaRPr lang="ru-RU" sz="18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5" name="Пятиугольник 14"/>
          <p:cNvSpPr/>
          <p:nvPr/>
        </p:nvSpPr>
        <p:spPr>
          <a:xfrm rot="5400000">
            <a:off x="8215329" y="134942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Bebas Neue Regular" pitchFamily="2" charset="-52"/>
              </a:rPr>
              <a:t>5</a:t>
            </a:r>
            <a:endParaRPr lang="ru-RU" dirty="0">
              <a:latin typeface="Bebas Neue Regular" pitchFamily="2" charset="-5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1214428"/>
            <a:ext cx="6786546" cy="29289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Доходы </a:t>
            </a:r>
            <a:r>
              <a:rPr kumimoji="0" lang="ru-RU" sz="3000" b="0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бюджета МО «Кировск»</a:t>
            </a:r>
            <a:endParaRPr kumimoji="0" lang="ru-RU" sz="3000" b="0" i="0" u="none" strike="noStrike" kern="1200" cap="none" spc="0" normalizeH="0" baseline="0" noProof="0" dirty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Bebas Neue Regular" pitchFamily="2" charset="-52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noProof="0" dirty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Кировского муниципального района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aseline="0" dirty="0">
                <a:ln w="19050">
                  <a:noFill/>
                </a:ln>
                <a:latin typeface="Bebas Neue Regular" pitchFamily="2" charset="-52"/>
                <a:ea typeface="+mj-ea"/>
                <a:cs typeface="+mj-cs"/>
              </a:rPr>
              <a:t>Ленинградской области</a:t>
            </a:r>
            <a:endParaRPr kumimoji="0" lang="ru-RU" sz="3000" b="0" i="0" u="none" strike="noStrike" kern="1200" cap="none" spc="0" normalizeH="0" baseline="0" noProof="0" dirty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Bebas Neue Regular" pitchFamily="2" charset="-52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Bebas Neue Regular" pitchFamily="2" charset="-52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Доходы  бюджета </a:t>
            </a: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на  </a:t>
            </a: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2021-2023  годы 			 </a:t>
            </a: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</a:b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                                                                                                                                     </a:t>
            </a:r>
            <a:r>
              <a:rPr lang="ru-RU" sz="1800" dirty="0" smtClean="0">
                <a:latin typeface="Bebas Neue Regular" pitchFamily="2" charset="-52"/>
              </a:rPr>
              <a:t>тыс.руб.</a:t>
            </a:r>
            <a:endParaRPr lang="ru-RU" sz="18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29" name="Пятиугольник 28"/>
          <p:cNvSpPr/>
          <p:nvPr/>
        </p:nvSpPr>
        <p:spPr>
          <a:xfrm rot="5400000">
            <a:off x="8251043" y="107157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Bebas Neue Regular" pitchFamily="2" charset="-52"/>
              </a:rPr>
              <a:t>7</a:t>
            </a:r>
            <a:endParaRPr lang="ru-RU" sz="1600" dirty="0">
              <a:latin typeface="Bebas Neue Regular" pitchFamily="2" charset="-52"/>
            </a:endParaRPr>
          </a:p>
        </p:txBody>
      </p:sp>
      <p:graphicFrame>
        <p:nvGraphicFramePr>
          <p:cNvPr id="51" name="Диаграмма 50"/>
          <p:cNvGraphicFramePr/>
          <p:nvPr/>
        </p:nvGraphicFramePr>
        <p:xfrm>
          <a:off x="571472" y="539750"/>
          <a:ext cx="704852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1142990"/>
            <a:ext cx="2410587" cy="2786082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"/>
            <a:ext cx="8429652" cy="85725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Налоговые и неналоговые доходы бюджета </a:t>
            </a: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 МО «Кировск» </a:t>
            </a:r>
            <a:b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</a:br>
            <a:r>
              <a:rPr lang="ru-RU" sz="2800" dirty="0" smtClean="0">
                <a:latin typeface="Bebas Neue Regular" pitchFamily="2" charset="-52"/>
              </a:rPr>
              <a:t>2020-2021</a:t>
            </a:r>
            <a:endParaRPr lang="ru-RU" sz="2800" dirty="0">
              <a:latin typeface="Bebas Neue Regular" pitchFamily="2" charset="-52"/>
            </a:endParaRPr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8215329" y="107157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Bebas Neue Regular" pitchFamily="2" charset="-52"/>
              </a:rPr>
              <a:t>8</a:t>
            </a:r>
            <a:endParaRPr lang="ru-RU" sz="1600" dirty="0">
              <a:latin typeface="Bebas Neue Regular" pitchFamily="2" charset="-52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428860" y="1142990"/>
            <a:ext cx="3143272" cy="571504"/>
            <a:chOff x="2257833" y="1071552"/>
            <a:chExt cx="3582863" cy="57150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257833" y="1071552"/>
              <a:ext cx="3582863" cy="285752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257833" y="1357304"/>
              <a:ext cx="2890558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428860" y="1843744"/>
            <a:ext cx="1887532" cy="571504"/>
            <a:chOff x="2827344" y="1928808"/>
            <a:chExt cx="1887532" cy="5715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827344" y="1928808"/>
              <a:ext cx="1887532" cy="285752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27344" y="2214560"/>
              <a:ext cx="1755806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Bebas Neue Regular" charset="-52"/>
                </a:rPr>
                <a:t>30 634,7</a:t>
              </a:r>
              <a:endParaRPr lang="ru-RU" dirty="0">
                <a:latin typeface="Bebas Neue Regular" charset="-52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428860" y="4043042"/>
            <a:ext cx="1031378" cy="571504"/>
            <a:chOff x="2827344" y="3737058"/>
            <a:chExt cx="1031378" cy="57150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827344" y="3737058"/>
              <a:ext cx="714380" cy="285752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827344" y="4022810"/>
              <a:ext cx="1031378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428860" y="3336302"/>
            <a:ext cx="167820" cy="571504"/>
            <a:chOff x="2786050" y="3000378"/>
            <a:chExt cx="167820" cy="57150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786050" y="3000378"/>
              <a:ext cx="167820" cy="285752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786050" y="3286130"/>
              <a:ext cx="9638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428860" y="2587030"/>
            <a:ext cx="214314" cy="571504"/>
            <a:chOff x="3500430" y="2928940"/>
            <a:chExt cx="214314" cy="57150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500430" y="2928940"/>
              <a:ext cx="71438" cy="285752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500430" y="3214692"/>
              <a:ext cx="214314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rot="5400000">
            <a:off x="571472" y="2857502"/>
            <a:ext cx="3714776" cy="15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04319" y="128586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>
                <a:latin typeface="Bebas Neue Regular" pitchFamily="2" charset="-52"/>
              </a:rPr>
              <a:t>ндфл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473" y="1857370"/>
            <a:ext cx="200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ebas Neue Regular" pitchFamily="2" charset="-52"/>
              </a:rPr>
              <a:t>Земельный  налог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39210" y="2714626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акцизы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5720" y="3460905"/>
            <a:ext cx="214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ebas Neue Regular" pitchFamily="2" charset="-52"/>
              </a:rPr>
              <a:t>Налог на имущество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4414" y="4161659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неналоговые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71934" y="107155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lt1"/>
                </a:solidFill>
                <a:latin typeface="Bebas Neue Regular" charset="-52"/>
              </a:rPr>
              <a:t>87 680,6</a:t>
            </a:r>
            <a:endParaRPr lang="ru-RU" dirty="0">
              <a:solidFill>
                <a:schemeClr val="lt1"/>
              </a:solidFill>
              <a:latin typeface="Bebas Neue Regular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8992" y="135730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ebas Neue Regular" pitchFamily="2" charset="-52"/>
              </a:rPr>
              <a:t>77 922,8</a:t>
            </a:r>
            <a:endParaRPr lang="ru-RU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8992" y="178593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lt1"/>
                </a:solidFill>
                <a:latin typeface="Bebas Neue Regular" charset="-52"/>
              </a:rPr>
              <a:t>33 235,7</a:t>
            </a:r>
            <a:endParaRPr lang="ru-RU" dirty="0">
              <a:solidFill>
                <a:schemeClr val="lt1"/>
              </a:solidFill>
              <a:latin typeface="Bebas Neue Regular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08340" y="2563701"/>
            <a:ext cx="71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Bebas Neue Regular" pitchFamily="2" charset="-52"/>
              </a:rPr>
              <a:t>3 717,1 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2770" y="2854025"/>
            <a:ext cx="98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ebas Neue Regular" pitchFamily="2" charset="-52"/>
              </a:rPr>
              <a:t>4 410,0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71736" y="330101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Bebas Neue Regular" pitchFamily="2" charset="-52"/>
              </a:rPr>
              <a:t>6 813,2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0009" y="3570373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Bebas Neue Regular" pitchFamily="2" charset="-52"/>
              </a:rPr>
              <a:t>5 605,2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50821" y="3976993"/>
            <a:ext cx="79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Bebas Neue Regular" pitchFamily="2" charset="-52"/>
              </a:rPr>
              <a:t>82 332,2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06315" y="427412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Bebas Neue Regular" pitchFamily="2" charset="-52"/>
              </a:rPr>
              <a:t>131 075,9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2844" y="242887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налоговые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5715008" y="3286130"/>
            <a:ext cx="1357322" cy="571504"/>
            <a:chOff x="2817296" y="1071552"/>
            <a:chExt cx="5035166" cy="57150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817296" y="1071552"/>
              <a:ext cx="5035166" cy="285752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Bebas Neue Regular" pitchFamily="2" charset="-52"/>
                </a:rPr>
                <a:t>213 778,8</a:t>
              </a:r>
              <a:endParaRPr lang="ru-RU" dirty="0">
                <a:solidFill>
                  <a:schemeClr val="bg1"/>
                </a:solidFill>
                <a:latin typeface="Bebas Neue Regular" pitchFamily="2" charset="-52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817296" y="1357304"/>
              <a:ext cx="5035166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Bebas Neue Regular" pitchFamily="2" charset="-52"/>
                </a:rPr>
                <a:t>249 648,6</a:t>
              </a:r>
              <a:endParaRPr lang="ru-RU" dirty="0">
                <a:solidFill>
                  <a:schemeClr val="bg1"/>
                </a:solidFill>
                <a:latin typeface="Bebas Neue Regular" pitchFamily="2" charset="-52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072330" y="3264864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Оценка  2020  года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72330" y="3529350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Прогноз на 2021  год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58081" y="545395"/>
            <a:ext cx="936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smtClean="0">
                <a:latin typeface="Bebas Neue Regular" pitchFamily="2" charset="-52"/>
              </a:rPr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1142990"/>
            <a:ext cx="6786546" cy="29289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Расходы  </a:t>
            </a:r>
            <a:r>
              <a:rPr kumimoji="0" lang="ru-RU" sz="3000" b="0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бюджета МО «Кировск»</a:t>
            </a:r>
            <a:endParaRPr kumimoji="0" lang="ru-RU" sz="3000" b="0" i="0" u="none" strike="noStrike" kern="1200" cap="none" spc="0" normalizeH="0" baseline="0" noProof="0" dirty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Bebas Neue Regular" pitchFamily="2" charset="-52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noProof="0" dirty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Кировского муниципального района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aseline="0" dirty="0">
                <a:ln w="19050">
                  <a:noFill/>
                </a:ln>
                <a:latin typeface="Bebas Neue Regular" pitchFamily="2" charset="-52"/>
                <a:ea typeface="+mj-ea"/>
                <a:cs typeface="+mj-cs"/>
              </a:rPr>
              <a:t>Ленинградской области</a:t>
            </a:r>
            <a:endParaRPr kumimoji="0" lang="ru-RU" sz="3000" b="0" i="0" u="none" strike="noStrike" kern="1200" cap="none" spc="0" normalizeH="0" baseline="0" noProof="0" dirty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Bebas Neue Regular" pitchFamily="2" charset="-52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Bebas Neue Regular" pitchFamily="2" charset="-52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527</Words>
  <Application>Microsoft Macintosh PowerPoint</Application>
  <PresentationFormat>Экран (16:9)</PresentationFormat>
  <Paragraphs>177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Bebas Neue Regular</vt:lpstr>
      <vt:lpstr>Calibri</vt:lpstr>
      <vt:lpstr>Wingdings</vt:lpstr>
      <vt:lpstr>Тема Office</vt:lpstr>
      <vt:lpstr>Проект   Бюджета МО «Кировск» Кировского  муниципального  района Ленинградской  области на   2021  год и   на плановый  период 2022  и  2023  гг.</vt:lpstr>
      <vt:lpstr>Условия формирования бюджета  на 2021-2023 годы</vt:lpstr>
      <vt:lpstr>Подходы  к  формированию бюджета МО «Кировск»  на 2021-2023 годы</vt:lpstr>
      <vt:lpstr>Слайд 4</vt:lpstr>
      <vt:lpstr>Прогноз  основных  характеристик  бюджета  на  2021-2023  годы                                                                                     тыс.руб.</vt:lpstr>
      <vt:lpstr>Слайд 6</vt:lpstr>
      <vt:lpstr>Доходы  бюджета на  2021-2023  годы                                                                                                                                           тыс.руб.</vt:lpstr>
      <vt:lpstr>Налоговые и неналоговые доходы бюджета  МО «Кировск»  2020-2021</vt:lpstr>
      <vt:lpstr>Слайд 9</vt:lpstr>
      <vt:lpstr>Слайд 10</vt:lpstr>
      <vt:lpstr>Слайд 11</vt:lpstr>
      <vt:lpstr>объекты аип  на 2021-2023 гг.</vt:lpstr>
      <vt:lpstr>Муниципальные программы в 2021  году </vt:lpstr>
      <vt:lpstr>Муниципальные программы  в  2021  году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195</cp:revision>
  <dcterms:created xsi:type="dcterms:W3CDTF">2020-04-18T10:10:20Z</dcterms:created>
  <dcterms:modified xsi:type="dcterms:W3CDTF">2021-03-10T11:22:32Z</dcterms:modified>
</cp:coreProperties>
</file>