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C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97254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Об исполнении бюджета муниципального образования «Кировск» Кировского муниципального района Ленинградской области</a:t>
            </a:r>
            <a:br>
              <a:rPr lang="ru-RU" sz="3600" dirty="0" smtClean="0"/>
            </a:br>
            <a:r>
              <a:rPr lang="ru-RU" sz="3600" dirty="0" smtClean="0"/>
              <a:t>за 2021 год</a:t>
            </a:r>
            <a:endParaRPr lang="ru-RU" sz="3600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16631"/>
            <a:ext cx="1074958" cy="1235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099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901016" cy="321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836"/>
                <a:gridCol w="1316836"/>
                <a:gridCol w="1316836"/>
                <a:gridCol w="1316836"/>
                <a:gridCol w="1316836"/>
                <a:gridCol w="1316836"/>
              </a:tblGrid>
              <a:tr h="718187"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дорог в п. Молодцово на земельных участках,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предоставленных членам многодетных семей по 105-ОЗ</a:t>
                      </a:r>
                    </a:p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981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 2021 года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Фактическое исполнение 2021 года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областного бюджета</a:t>
                      </a: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областного бюджета</a:t>
                      </a: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6708" marR="6708" marT="6708" marB="0" anchor="ctr"/>
                </a:tc>
              </a:tr>
              <a:tr h="7181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607,6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551,2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056,4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Адресная инвестиционная программа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1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связи с поздним заключением контракта, наступлением неблагоприятных погодных условий и невозможностью проведения строительных работ исполнение контракта было приостановлено, средства субсидии перенесены на 2022 год.</a:t>
            </a:r>
            <a:endParaRPr lang="ru-RU" sz="16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9910" y="1595055"/>
            <a:ext cx="6194538" cy="464590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Муниципальное образование «Кировск»</a:t>
            </a:r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1"/>
            <a:ext cx="1074958" cy="1235699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79513" y="1595055"/>
            <a:ext cx="2736304" cy="413820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входят следующие населенные пункты: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Кировск, пос.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Молодцово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центр муниципального образования – г. Кировск</a:t>
            </a:r>
          </a:p>
          <a:p>
            <a:pPr marL="0" indent="0" algn="ctr">
              <a:buFont typeface="Wingdings 3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Font typeface="Wingdings 3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28 059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27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Дотации 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их использования.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16631"/>
            <a:ext cx="1074958" cy="1235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943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МО «Кировск»</a:t>
            </a:r>
            <a:endParaRPr lang="ru-RU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722" y="175089"/>
            <a:ext cx="1074958" cy="1235699"/>
          </a:xfrm>
          <a:prstGeom prst="rect">
            <a:avLst/>
          </a:prstGeom>
          <a:noFill/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8172239"/>
              </p:ext>
            </p:extLst>
          </p:nvPr>
        </p:nvGraphicFramePr>
        <p:xfrm>
          <a:off x="457200" y="1481138"/>
          <a:ext cx="8229600" cy="41238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38736"/>
                <a:gridCol w="2016224"/>
                <a:gridCol w="1512168"/>
                <a:gridCol w="1162472"/>
              </a:tblGrid>
              <a:tr h="628019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Наименование доходных источников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Бюджет, принятый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советом депутатов,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уч. внесенных изм.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Факт отчетного периода 2021г.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% исполнения к плану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2021 года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Доходы (налоговые и неналоговые)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207 364,0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206 765,2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99,7%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129 970,9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111 117,3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85,5%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337 334,9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317 882,4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94,2%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351 284,9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317 524,1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90,4%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Дефицит бюджета в рублях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-13 950,0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358,3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х 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Дефицит бюджета в % к  собственным доходам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-6,7%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0,2%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х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863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75088"/>
            <a:ext cx="8229600" cy="877647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МО «Кировск»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75089"/>
            <a:ext cx="858272" cy="986611"/>
          </a:xfrm>
          <a:prstGeom prst="rect">
            <a:avLst/>
          </a:prstGeom>
          <a:noFill/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0066327"/>
              </p:ext>
            </p:extLst>
          </p:nvPr>
        </p:nvGraphicFramePr>
        <p:xfrm>
          <a:off x="107504" y="1628800"/>
          <a:ext cx="8712968" cy="4831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37671"/>
                <a:gridCol w="1600986"/>
                <a:gridCol w="1524748"/>
                <a:gridCol w="84956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Наименование доходного источника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Годовой план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Факт отчетного периода 2021г.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исполнения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НАЛОГОВЫЕ ДОХОДЫ, всего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</a:rPr>
                        <a:t>118 572,7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</a:rPr>
                        <a:t>134 299,6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113,3%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77 922,8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90 999,6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116,8%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Акцизы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4 140,0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3 360,9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81,2%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5 605,2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8 075,9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144,1%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30 634,7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30 863,2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100,7%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НЕНАЛОГОВЫЕ ДОХОДЫ, всего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88 791,3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72 465,5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81,6%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38 797,7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60 214,7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155,2%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49 493,6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10 284,5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20,8%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1 577,4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1577,4%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</a:rPr>
                        <a:t>400,0</a:t>
                      </a:r>
                      <a:endParaRPr lang="ru-RU" sz="2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389,0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</a:rPr>
                        <a:t>97,3%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ВСЕГО НАЛОГОВЫЕ И НЕНАЛОГОВЫЕ ДОХОДЫ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207 364,0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206 765,2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99,7%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930749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ОБЪЕМ И СТРУКТУРА НАЛОГОВЫХ И НЕНАЛОГОВЫХ ДОХОДОВ БЮДЖЕТА МО </a:t>
            </a:r>
            <a:r>
              <a:rPr lang="ru-RU" b="1" dirty="0" smtClean="0">
                <a:latin typeface="Arial Narrow" panose="020B0606020202030204" pitchFamily="34" charset="0"/>
              </a:rPr>
              <a:t>     «</a:t>
            </a:r>
            <a:r>
              <a:rPr lang="ru-RU" b="1" dirty="0">
                <a:latin typeface="Arial Narrow" panose="020B0606020202030204" pitchFamily="34" charset="0"/>
              </a:rPr>
              <a:t>КИРОВСК</a:t>
            </a:r>
            <a:r>
              <a:rPr lang="ru-RU" b="1" dirty="0" smtClean="0">
                <a:latin typeface="Arial Narrow" panose="020B0606020202030204" pitchFamily="34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248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75088"/>
            <a:ext cx="8229600" cy="986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Доходная часть бюджета </a:t>
            </a:r>
            <a:br>
              <a:rPr lang="ru-RU" dirty="0" smtClean="0"/>
            </a:br>
            <a:r>
              <a:rPr lang="ru-RU" dirty="0" smtClean="0"/>
              <a:t>МО «Кировск»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75089"/>
            <a:ext cx="858272" cy="986611"/>
          </a:xfrm>
          <a:prstGeom prst="rect">
            <a:avLst/>
          </a:prstGeom>
          <a:noFill/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9483155"/>
              </p:ext>
            </p:extLst>
          </p:nvPr>
        </p:nvGraphicFramePr>
        <p:xfrm>
          <a:off x="107504" y="1628800"/>
          <a:ext cx="8995176" cy="48599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76664"/>
                <a:gridCol w="1224136"/>
                <a:gridCol w="1152128"/>
                <a:gridCol w="64224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Наименование доходного источника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Годовой план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Факт отчетного периода 2021г.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исполнения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129 970,9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111 117,3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85,5%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 (по договорам пожертвований)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2 000,0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от других бюджетов бюджетной системы РФ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127 970,9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111 057,3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86,8%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24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Дотации бюджетам городских поселений на выравнивание бюджетной обеспеченности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38 893,8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38 893,8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Субсидии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бюджетам городских поселений 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73 352,8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56 449,8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76,9%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городских поселений для компенсации дополнительных расходов, возникших в результате решений, принятых органами власти другого уровня («Звезда культуры»)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550,0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550,0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городских поселений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15 163,7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15 163,7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Возврат прочих остатков субсидий, субвенций и иных межбюджетных трансфертов, имеющих целевое назначение, прошлых лет из бюджетов поселений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-10,6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0,0%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1161700"/>
            <a:ext cx="849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ОБЪЕМ И СТРУКТУРА </a:t>
            </a:r>
            <a:r>
              <a:rPr lang="ru-RU" b="1" dirty="0" smtClean="0">
                <a:latin typeface="Arial Narrow" panose="020B0606020202030204" pitchFamily="34" charset="0"/>
              </a:rPr>
              <a:t>БЕЗВОЗМЕЗДНЫХ ПОСТУПЛЕНИЙ В БЮДЖЕТА МО </a:t>
            </a:r>
            <a:r>
              <a:rPr lang="ru-RU" b="1" dirty="0">
                <a:latin typeface="Arial Narrow" panose="020B0606020202030204" pitchFamily="34" charset="0"/>
              </a:rPr>
              <a:t>«КИРОВСК»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93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0171180"/>
              </p:ext>
            </p:extLst>
          </p:nvPr>
        </p:nvGraphicFramePr>
        <p:xfrm>
          <a:off x="323528" y="1340768"/>
          <a:ext cx="8496944" cy="52201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08712"/>
                <a:gridCol w="1080120"/>
                <a:gridCol w="1008112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Утверждено на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 </a:t>
                      </a:r>
                      <a:br>
                        <a:rPr lang="ru-RU" sz="14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(тыс. руб.)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Исполнено за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 (тыс. руб.)</a:t>
                      </a: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27 461,2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23 308,7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2 260,5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2 247,2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1 390,3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1 352,1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18 676,2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18 206,9</a:t>
                      </a:r>
                    </a:p>
                  </a:txBody>
                  <a:tcPr marL="9525" marR="9525" marT="9525" marB="0" anchor="b"/>
                </a:tc>
              </a:tr>
              <a:tr h="257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Резевные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фонды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2 973,8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0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2 160,6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1 502,5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2 510,7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2 390,5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768,6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738,8</a:t>
                      </a:r>
                    </a:p>
                  </a:txBody>
                  <a:tcPr marL="9525" marR="9525" marT="9525" marB="0" anchor="b"/>
                </a:tc>
              </a:tr>
              <a:tr h="176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624,9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534,5</a:t>
                      </a:r>
                    </a:p>
                  </a:txBody>
                  <a:tcPr marL="9525" marR="9525" marT="9525" marB="0" anchor="b"/>
                </a:tc>
              </a:tr>
              <a:tr h="241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1 117,3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1 117,3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35 442,1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16 087,2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13 773,2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13 435,1</a:t>
                      </a:r>
                    </a:p>
                  </a:txBody>
                  <a:tcPr marL="9525" marR="9525" marT="9525" marB="0" anchor="b"/>
                </a:tc>
              </a:tr>
              <a:tr h="20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Другие вопросы в области национальные экономики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21 668,9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2 652,1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  </a:t>
            </a:r>
            <a:br>
              <a:rPr lang="ru-RU" dirty="0" smtClean="0"/>
            </a:br>
            <a:r>
              <a:rPr lang="ru-RU" dirty="0" smtClean="0"/>
              <a:t>МО «Кировск»</a:t>
            </a:r>
            <a:endParaRPr lang="ru-RU" dirty="0"/>
          </a:p>
        </p:txBody>
      </p:sp>
      <p:pic>
        <p:nvPicPr>
          <p:cNvPr id="6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71" y="3376"/>
            <a:ext cx="1038141" cy="1193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50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0252427"/>
              </p:ext>
            </p:extLst>
          </p:nvPr>
        </p:nvGraphicFramePr>
        <p:xfrm>
          <a:off x="348440" y="188643"/>
          <a:ext cx="8496944" cy="61926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08712"/>
                <a:gridCol w="1080120"/>
                <a:gridCol w="1008112"/>
              </a:tblGrid>
              <a:tr h="793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Утверждено на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 </a:t>
                      </a:r>
                      <a:br>
                        <a:rPr lang="ru-RU" sz="14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(тыс. руб.)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Исполнено за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 (тыс. руб.)</a:t>
                      </a:r>
                    </a:p>
                  </a:txBody>
                  <a:tcPr marL="9525" marR="9525" marT="9525" marB="0" anchor="ctr"/>
                </a:tc>
              </a:tr>
              <a:tr h="284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Жилищно 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227 263,6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220 801,2</a:t>
                      </a:r>
                    </a:p>
                  </a:txBody>
                  <a:tcPr marL="9525" marR="9525" marT="9525" marB="0" anchor="b"/>
                </a:tc>
              </a:tr>
              <a:tr h="308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16 075,9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15 792,1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2 910,7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2 509,8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171 806,6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166 901,4</a:t>
                      </a:r>
                    </a:p>
                  </a:txBody>
                  <a:tcPr marL="9525" marR="9525" marT="9525" marB="0" anchor="b"/>
                </a:tc>
              </a:tr>
              <a:tr h="275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36 470,5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35 597,9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698,2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495,6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698,2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495,6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Культура и кинематография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50 886,6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48 456,1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44 504,4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43 336,2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6 382,1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5 119,9</a:t>
                      </a:r>
                    </a:p>
                  </a:txBody>
                  <a:tcPr marL="9525" marR="9525" marT="9525" marB="0" anchor="b"/>
                </a:tc>
              </a:tr>
              <a:tr h="308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3 229,7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2 810,3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1 960,0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1 540,7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1 269,7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1 269,7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1 255,9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686,6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1 255,9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686,6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2 372,0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2 323,0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2 372,0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2 323,0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164,9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164,9</a:t>
                      </a: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164,9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164,9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953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85802"/>
          <a:ext cx="8572560" cy="57747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16394"/>
                <a:gridCol w="1756166"/>
              </a:tblGrid>
              <a:tr h="28109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муниципальной программы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</a:t>
                      </a:r>
                      <a:r>
                        <a:rPr lang="ru-RU" sz="1200" baseline="0" dirty="0" smtClean="0"/>
                        <a:t> 2021 год (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"Социально-культурная деятельность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47 944,6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"Развитие и поддержка предпринимательства в МО "Кировск"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1 529,6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0,0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"Содействие трудовой адаптации и занятости молодежи в муниципальном образовании «Кировск»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/>
                        <a:t>403,2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6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"Профилактика терроризма и экстремизма, а также в минимизации и (или) ликвидации последствий проявлений терроризма и экстремизма в границах муниципального образования «Кировск» Кировского муниципального района </a:t>
                      </a:r>
                      <a:br>
                        <a:rPr lang="ru-RU" sz="800" u="none" strike="noStrike"/>
                      </a:br>
                      <a:r>
                        <a:rPr lang="ru-RU" sz="800" u="none" strike="noStrike"/>
                        <a:t>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8,6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«Профилактика незаконного потребления наркотических средств и психотропных веществ, наркомании на территории муниципального образования «Кировск» Кировского муниципального района Ленинградской области»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8,6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"Повышение безопасности дорожного движения на улично-дорожной сети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1 603,7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"Создание условий для содействия участию населения в осуществлении местного самоуправления в иных формах на территории муниципального образования "Кировск""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337,2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"Обеспечение качественным жильем граждан на территории муниципальном образовании "Кировск"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1 269,7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"Борьба с борщевиком Сосновского на территории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187,1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"О содействии участию населения в осуществлении местного самоуправления в иных формах на территории административного центра муниципального образования «Кировск»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5 954,0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"Комплексное развитие систем коммунальной инфраструктуры в муниципальном образовании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0,0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"Развитие транспортной системы муниципального образования «Кировск»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6 970,4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/>
                        <a:t>Муниципальная программа "Формирование комфортной городской среды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26 608,7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"Содержание и обслуживание объектом муниципальной инфраструктуры МО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70 756,8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"Создание мест (площадок) накопления твердых коммунальных отходов на территории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717,0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"Энергосбережение и повышение энергетической эффективности муниципального образования "Кировск" Кировского муниципального района Ленинградской области"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11 574,6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8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Муниципальная программа «Мероприятия по защите населения и территорий муниципального образования «Кировск» Кировского муниципального района Ленинградской области от чрезвычайных ситуаций, обеспечении пожарной безопасности и безопасности людей на водных объектах»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2 312,6</a:t>
                      </a:r>
                      <a:endParaRPr lang="ru-RU" sz="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368280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Расходная часть бюджета в разрезе муниципальных программ</a:t>
            </a:r>
            <a:endParaRPr lang="ru-RU" sz="2400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848" y="0"/>
            <a:ext cx="530152" cy="609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8606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1351</Words>
  <Application>Microsoft Office PowerPoint</Application>
  <PresentationFormat>Экран (4:3)</PresentationFormat>
  <Paragraphs>309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Об исполнении бюджета муниципального образования «Кировск» Кировского муниципального района Ленинградской области за 2021 год</vt:lpstr>
      <vt:lpstr>Муниципальное образование «Кировск»</vt:lpstr>
      <vt:lpstr>Глоссарий</vt:lpstr>
      <vt:lpstr>Основные характеристики бюджета МО «Кировск»</vt:lpstr>
      <vt:lpstr>Доходы МО «Кировск»</vt:lpstr>
      <vt:lpstr>Доходная часть бюджета  МО «Кировск»</vt:lpstr>
      <vt:lpstr>Расходная часть бюджета   МО «Кировск»</vt:lpstr>
      <vt:lpstr>Слайд 8</vt:lpstr>
      <vt:lpstr>Расходная часть бюджета в разрезе муниципальных программ</vt:lpstr>
      <vt:lpstr>Адресная инвестиционная программа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бюджета муниципального образования «Кировск» Кировского муниципального района Ленинградской области за 2021 год</dc:title>
  <dc:creator>Люкс</dc:creator>
  <cp:lastModifiedBy>Пользователь Windows</cp:lastModifiedBy>
  <cp:revision>11</cp:revision>
  <dcterms:created xsi:type="dcterms:W3CDTF">2023-03-12T16:28:23Z</dcterms:created>
  <dcterms:modified xsi:type="dcterms:W3CDTF">2023-03-13T06:49:40Z</dcterms:modified>
</cp:coreProperties>
</file>